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3"/>
  </p:notesMasterIdLst>
  <p:sldIdLst>
    <p:sldId id="256" r:id="rId2"/>
    <p:sldId id="302" r:id="rId3"/>
    <p:sldId id="257" r:id="rId4"/>
    <p:sldId id="308" r:id="rId5"/>
    <p:sldId id="309" r:id="rId6"/>
    <p:sldId id="310" r:id="rId7"/>
    <p:sldId id="311" r:id="rId8"/>
    <p:sldId id="312" r:id="rId9"/>
    <p:sldId id="313" r:id="rId10"/>
    <p:sldId id="314" r:id="rId11"/>
    <p:sldId id="316" r:id="rId12"/>
    <p:sldId id="317" r:id="rId13"/>
    <p:sldId id="318" r:id="rId14"/>
    <p:sldId id="319" r:id="rId15"/>
    <p:sldId id="320" r:id="rId16"/>
    <p:sldId id="321" r:id="rId17"/>
    <p:sldId id="322" r:id="rId18"/>
    <p:sldId id="326" r:id="rId19"/>
    <p:sldId id="327" r:id="rId20"/>
    <p:sldId id="329" r:id="rId21"/>
    <p:sldId id="259" r:id="rId22"/>
    <p:sldId id="342" r:id="rId23"/>
    <p:sldId id="343" r:id="rId24"/>
    <p:sldId id="330" r:id="rId25"/>
    <p:sldId id="262" r:id="rId26"/>
    <p:sldId id="339" r:id="rId27"/>
    <p:sldId id="269" r:id="rId28"/>
    <p:sldId id="340" r:id="rId29"/>
    <p:sldId id="268" r:id="rId30"/>
    <p:sldId id="331" r:id="rId31"/>
    <p:sldId id="264" r:id="rId32"/>
    <p:sldId id="265" r:id="rId33"/>
    <p:sldId id="284" r:id="rId34"/>
    <p:sldId id="333" r:id="rId35"/>
    <p:sldId id="334" r:id="rId36"/>
    <p:sldId id="335" r:id="rId37"/>
    <p:sldId id="336" r:id="rId38"/>
    <p:sldId id="337" r:id="rId39"/>
    <p:sldId id="338" r:id="rId40"/>
    <p:sldId id="277" r:id="rId41"/>
    <p:sldId id="344" r:id="rId42"/>
  </p:sldIdLst>
  <p:sldSz cx="9144000" cy="5143500" type="screen16x9"/>
  <p:notesSz cx="6858000" cy="9144000"/>
  <p:embeddedFontLst>
    <p:embeddedFont>
      <p:font typeface="Arial Black" panose="020B0A04020102020204" pitchFamily="34" charset="0"/>
      <p:bold r:id="rId44"/>
    </p:embeddedFont>
    <p:embeddedFont>
      <p:font typeface="Arial Narrow" panose="020B0606020202030204" pitchFamily="34" charset="0"/>
      <p:regular r:id="rId45"/>
      <p:bold r:id="rId46"/>
      <p:italic r:id="rId47"/>
      <p:boldItalic r:id="rId48"/>
    </p:embeddedFont>
    <p:embeddedFont>
      <p:font typeface="Bahnschrift Light Condensed" panose="020B0502040204020203" pitchFamily="34" charset="0"/>
      <p:regular r:id="rId49"/>
    </p:embeddedFont>
    <p:embeddedFont>
      <p:font typeface="Bahnschrift SemiBold SemiConden" panose="020B0502040204020203" pitchFamily="34" charset="0"/>
      <p:bold r:id="rId50"/>
    </p:embeddedFont>
    <p:embeddedFont>
      <p:font typeface="Cambria Math" panose="02040503050406030204" pitchFamily="18" charset="0"/>
      <p:regular r:id="rId51"/>
    </p:embeddedFont>
    <p:embeddedFont>
      <p:font typeface="Comic Sans MS" panose="030F0702030302020204" pitchFamily="66" charset="0"/>
      <p:regular r:id="rId52"/>
      <p:bold r:id="rId53"/>
      <p:italic r:id="rId54"/>
      <p:boldItalic r:id="rId55"/>
    </p:embeddedFont>
    <p:embeddedFont>
      <p:font typeface="Fira Sans Extra Condensed Medium" panose="020B0604020202020204" charset="0"/>
      <p:regular r:id="rId56"/>
      <p:bold r:id="rId57"/>
      <p:italic r:id="rId58"/>
      <p:boldItalic r:id="rId59"/>
    </p:embeddedFont>
    <p:embeddedFont>
      <p:font typeface="Hind Vadodara Light" panose="02000000000000000000" pitchFamily="2" charset="0"/>
      <p:regular r:id="rId60"/>
      <p:bold r:id="rId61"/>
    </p:embeddedFont>
    <p:embeddedFont>
      <p:font typeface="Hind Vadodara Medium" panose="02000000000000000000" pitchFamily="2" charset="0"/>
      <p:regular r:id="rId62"/>
      <p:bold r:id="rId63"/>
    </p:embeddedFont>
    <p:embeddedFont>
      <p:font typeface="Nunito Light" pitchFamily="2" charset="0"/>
      <p:regular r:id="rId64"/>
      <p:italic r:id="rId65"/>
    </p:embeddedFont>
    <p:embeddedFont>
      <p:font typeface="Raleway" pitchFamily="2" charset="0"/>
      <p:regular r:id="rId66"/>
      <p:bold r:id="rId67"/>
      <p:italic r:id="rId68"/>
      <p:boldItalic r:id="rId69"/>
    </p:embeddedFont>
    <p:embeddedFont>
      <p:font typeface="Roboto Condensed Light" panose="02000000000000000000" pitchFamily="2" charset="0"/>
      <p:regular r:id="rId70"/>
      <p:italic r:id="rId71"/>
    </p:embeddedFont>
    <p:embeddedFont>
      <p:font typeface="Sitka Display Semibold" pitchFamily="2" charset="0"/>
      <p:bold r:id="rId72"/>
      <p:boldItalic r:id="rId73"/>
    </p:embeddedFont>
    <p:embeddedFont>
      <p:font typeface="Sitka Heading Semibold" pitchFamily="2" charset="0"/>
      <p:bold r:id="rId74"/>
      <p:boldItalic r:id="rId75"/>
    </p:embeddedFont>
    <p:embeddedFont>
      <p:font typeface="Sitka Subheading" pitchFamily="2" charset="0"/>
      <p:regular r:id="rId76"/>
      <p:bold r:id="rId77"/>
      <p:italic r:id="rId78"/>
      <p:boldItalic r:id="rId79"/>
    </p:embeddedFont>
    <p:embeddedFont>
      <p:font typeface="Sylfaen" panose="010A0502050306030303" pitchFamily="18" charset="0"/>
      <p:regular r:id="rId80"/>
    </p:embeddedFont>
    <p:embeddedFont>
      <p:font typeface="Tahoma" panose="020B0604030504040204" pitchFamily="34" charset="0"/>
      <p:regular r:id="rId81"/>
      <p:bold r:id="rId82"/>
    </p:embeddedFont>
    <p:embeddedFont>
      <p:font typeface="Teko Light" panose="020B0604020202020204" charset="0"/>
      <p:regular r:id="rId83"/>
      <p:bold r:id="rId84"/>
    </p:embeddedFont>
    <p:embeddedFont>
      <p:font typeface="Yu Gothic Medium" panose="020B0500000000000000" pitchFamily="34" charset="-128"/>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C0365C-9D93-4884-9983-F1DA62FCB886}">
  <a:tblStyle styleId="{33C0365C-9D93-4884-9983-F1DA62FCB8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3" d="100"/>
          <a:sy n="103" d="100"/>
        </p:scale>
        <p:origin x="902" y="77"/>
      </p:cViewPr>
      <p:guideLst>
        <p:guide pos="2880"/>
        <p:guide orient="horz" pos="28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84" Type="http://schemas.openxmlformats.org/officeDocument/2006/relationships/font" Target="fonts/font41.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font" Target="fonts/font4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font" Target="fonts/font40.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font" Target="fonts/font38.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font" Target="fonts/font2.fntdata"/><Relationship Id="rId66" Type="http://schemas.openxmlformats.org/officeDocument/2006/relationships/font" Target="fonts/font23.fntdata"/><Relationship Id="rId87" Type="http://schemas.openxmlformats.org/officeDocument/2006/relationships/viewProps" Target="viewProps.xml"/><Relationship Id="rId61" Type="http://schemas.openxmlformats.org/officeDocument/2006/relationships/font" Target="fonts/font18.fntdata"/><Relationship Id="rId82" Type="http://schemas.openxmlformats.org/officeDocument/2006/relationships/font" Target="fonts/font39.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63da1a438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63da1a438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63da1a4385_0_16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63da1a4385_0_16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C8043917-2E0B-0709-BB1F-9CC5B1195B9E}"/>
            </a:ext>
          </a:extLst>
        </p:cNvPr>
        <p:cNvGrpSpPr/>
        <p:nvPr/>
      </p:nvGrpSpPr>
      <p:grpSpPr>
        <a:xfrm>
          <a:off x="0" y="0"/>
          <a:ext cx="0" cy="0"/>
          <a:chOff x="0" y="0"/>
          <a:chExt cx="0" cy="0"/>
        </a:xfrm>
      </p:grpSpPr>
      <p:sp>
        <p:nvSpPr>
          <p:cNvPr id="131" name="Google Shape;131;g63da1a4385_0_16383:notes">
            <a:extLst>
              <a:ext uri="{FF2B5EF4-FFF2-40B4-BE49-F238E27FC236}">
                <a16:creationId xmlns:a16="http://schemas.microsoft.com/office/drawing/2014/main" id="{36D8CB16-835C-69F9-3743-306F755E6B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3da1a4385_0_16383:notes">
            <a:extLst>
              <a:ext uri="{FF2B5EF4-FFF2-40B4-BE49-F238E27FC236}">
                <a16:creationId xmlns:a16="http://schemas.microsoft.com/office/drawing/2014/main" id="{3380C36A-87B0-5356-9B87-BBEC849E78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60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6CB5D1CF-AC52-7544-8499-EFDF9ABDDD45}"/>
            </a:ext>
          </a:extLst>
        </p:cNvPr>
        <p:cNvGrpSpPr/>
        <p:nvPr/>
      </p:nvGrpSpPr>
      <p:grpSpPr>
        <a:xfrm>
          <a:off x="0" y="0"/>
          <a:ext cx="0" cy="0"/>
          <a:chOff x="0" y="0"/>
          <a:chExt cx="0" cy="0"/>
        </a:xfrm>
      </p:grpSpPr>
      <p:sp>
        <p:nvSpPr>
          <p:cNvPr id="131" name="Google Shape;131;g63da1a4385_0_16383:notes">
            <a:extLst>
              <a:ext uri="{FF2B5EF4-FFF2-40B4-BE49-F238E27FC236}">
                <a16:creationId xmlns:a16="http://schemas.microsoft.com/office/drawing/2014/main" id="{E915E18F-6338-B54D-F8C3-B1575434FC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3da1a4385_0_16383:notes">
            <a:extLst>
              <a:ext uri="{FF2B5EF4-FFF2-40B4-BE49-F238E27FC236}">
                <a16:creationId xmlns:a16="http://schemas.microsoft.com/office/drawing/2014/main" id="{B38F61FD-6819-D354-E0BA-6B046F352A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06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280CE789-D362-4B74-8720-FDB52355E5ED}"/>
            </a:ext>
          </a:extLst>
        </p:cNvPr>
        <p:cNvGrpSpPr/>
        <p:nvPr/>
      </p:nvGrpSpPr>
      <p:grpSpPr>
        <a:xfrm>
          <a:off x="0" y="0"/>
          <a:ext cx="0" cy="0"/>
          <a:chOff x="0" y="0"/>
          <a:chExt cx="0" cy="0"/>
        </a:xfrm>
      </p:grpSpPr>
      <p:sp>
        <p:nvSpPr>
          <p:cNvPr id="131" name="Google Shape;131;g63da1a4385_0_16383:notes">
            <a:extLst>
              <a:ext uri="{FF2B5EF4-FFF2-40B4-BE49-F238E27FC236}">
                <a16:creationId xmlns:a16="http://schemas.microsoft.com/office/drawing/2014/main" id="{20545843-42F9-C981-B865-09DC39CAE6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3da1a4385_0_16383:notes">
            <a:extLst>
              <a:ext uri="{FF2B5EF4-FFF2-40B4-BE49-F238E27FC236}">
                <a16:creationId xmlns:a16="http://schemas.microsoft.com/office/drawing/2014/main" id="{9E7E8C85-B8D9-E21C-7C68-B6CCBA9139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093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63B839D5-6FC5-A26E-F628-D0A6C6D8E2B0}"/>
            </a:ext>
          </a:extLst>
        </p:cNvPr>
        <p:cNvGrpSpPr/>
        <p:nvPr/>
      </p:nvGrpSpPr>
      <p:grpSpPr>
        <a:xfrm>
          <a:off x="0" y="0"/>
          <a:ext cx="0" cy="0"/>
          <a:chOff x="0" y="0"/>
          <a:chExt cx="0" cy="0"/>
        </a:xfrm>
      </p:grpSpPr>
      <p:sp>
        <p:nvSpPr>
          <p:cNvPr id="131" name="Google Shape;131;g63da1a4385_0_16383:notes">
            <a:extLst>
              <a:ext uri="{FF2B5EF4-FFF2-40B4-BE49-F238E27FC236}">
                <a16:creationId xmlns:a16="http://schemas.microsoft.com/office/drawing/2014/main" id="{99C0A2FF-7598-2C10-6C08-5A80A2A21C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3da1a4385_0_16383:notes">
            <a:extLst>
              <a:ext uri="{FF2B5EF4-FFF2-40B4-BE49-F238E27FC236}">
                <a16:creationId xmlns:a16="http://schemas.microsoft.com/office/drawing/2014/main" id="{03704D17-B947-DD04-7F56-A7AD896D7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951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6DE2A89C-A7E3-303F-98E4-523299500955}"/>
            </a:ext>
          </a:extLst>
        </p:cNvPr>
        <p:cNvGrpSpPr/>
        <p:nvPr/>
      </p:nvGrpSpPr>
      <p:grpSpPr>
        <a:xfrm>
          <a:off x="0" y="0"/>
          <a:ext cx="0" cy="0"/>
          <a:chOff x="0" y="0"/>
          <a:chExt cx="0" cy="0"/>
        </a:xfrm>
      </p:grpSpPr>
      <p:sp>
        <p:nvSpPr>
          <p:cNvPr id="131" name="Google Shape;131;g63da1a4385_0_16383:notes">
            <a:extLst>
              <a:ext uri="{FF2B5EF4-FFF2-40B4-BE49-F238E27FC236}">
                <a16:creationId xmlns:a16="http://schemas.microsoft.com/office/drawing/2014/main" id="{3C260766-AA01-1E4D-B5AF-C45F49F4E3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3da1a4385_0_16383:notes">
            <a:extLst>
              <a:ext uri="{FF2B5EF4-FFF2-40B4-BE49-F238E27FC236}">
                <a16:creationId xmlns:a16="http://schemas.microsoft.com/office/drawing/2014/main" id="{A7B74B94-E951-C705-8524-50A912D8E5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518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infographics &amp; images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9" r:id="rId7"/>
    <p:sldLayoutId id="2147483663" r:id="rId8"/>
    <p:sldLayoutId id="2147483664" r:id="rId9"/>
    <p:sldLayoutId id="2147483665" r:id="rId10"/>
    <p:sldLayoutId id="2147483667" r:id="rId11"/>
    <p:sldLayoutId id="2147483668"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6"/>
          <p:cNvSpPr txBox="1">
            <a:spLocks noGrp="1"/>
          </p:cNvSpPr>
          <p:nvPr>
            <p:ph type="ctrTitle"/>
          </p:nvPr>
        </p:nvSpPr>
        <p:spPr>
          <a:xfrm>
            <a:off x="2481750" y="1294279"/>
            <a:ext cx="4180500"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t>Was </a:t>
            </a:r>
            <a:r>
              <a:rPr lang="en-US" sz="4400" dirty="0" err="1"/>
              <a:t>T.rex</a:t>
            </a:r>
            <a:r>
              <a:rPr lang="en-US" sz="4400" dirty="0"/>
              <a:t> just a big chicken</a:t>
            </a:r>
            <a:br>
              <a:rPr lang="en-US" sz="4400" dirty="0"/>
            </a:br>
            <a:r>
              <a:rPr lang="en-US" sz="2400" dirty="0"/>
              <a:t>computational proteomics</a:t>
            </a:r>
            <a:endParaRPr sz="2400" dirty="0"/>
          </a:p>
        </p:txBody>
      </p:sp>
      <p:sp>
        <p:nvSpPr>
          <p:cNvPr id="129" name="Google Shape;129;p26"/>
          <p:cNvSpPr txBox="1">
            <a:spLocks noGrp="1"/>
          </p:cNvSpPr>
          <p:nvPr>
            <p:ph type="subTitle" idx="1"/>
          </p:nvPr>
        </p:nvSpPr>
        <p:spPr>
          <a:xfrm>
            <a:off x="234962" y="4155688"/>
            <a:ext cx="2473800" cy="4192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mn-lt"/>
              </a:rPr>
              <a:t>Narges </a:t>
            </a:r>
            <a:r>
              <a:rPr lang="en-US" sz="2000" dirty="0" err="1">
                <a:latin typeface="+mn-lt"/>
              </a:rPr>
              <a:t>khalifat</a:t>
            </a:r>
            <a:endParaRPr lang="en-US" sz="2000" dirty="0">
              <a:latin typeface="+mn-lt"/>
            </a:endParaRPr>
          </a:p>
          <a:p>
            <a:pPr marL="0" lvl="0" indent="0" algn="l" rtl="0">
              <a:spcBef>
                <a:spcPts val="0"/>
              </a:spcBef>
              <a:spcAft>
                <a:spcPts val="0"/>
              </a:spcAft>
              <a:buNone/>
            </a:pPr>
            <a:r>
              <a:rPr lang="en-US" sz="2000" dirty="0">
                <a:latin typeface="+mn-lt"/>
              </a:rPr>
              <a:t>Niloofar </a:t>
            </a:r>
            <a:r>
              <a:rPr lang="en-US" sz="2000" dirty="0" err="1">
                <a:latin typeface="+mn-lt"/>
              </a:rPr>
              <a:t>shahabi</a:t>
            </a:r>
            <a:endParaRPr sz="2000" dirty="0">
              <a:latin typeface="+mn-lt"/>
            </a:endParaRPr>
          </a:p>
        </p:txBody>
      </p:sp>
      <p:sp>
        <p:nvSpPr>
          <p:cNvPr id="2" name="TextBox 1">
            <a:extLst>
              <a:ext uri="{FF2B5EF4-FFF2-40B4-BE49-F238E27FC236}">
                <a16:creationId xmlns:a16="http://schemas.microsoft.com/office/drawing/2014/main" id="{58003CAA-AD5F-F5E8-0F1F-9512DBCEDA19}"/>
              </a:ext>
            </a:extLst>
          </p:cNvPr>
          <p:cNvSpPr txBox="1"/>
          <p:nvPr/>
        </p:nvSpPr>
        <p:spPr>
          <a:xfrm>
            <a:off x="6252118" y="230458"/>
            <a:ext cx="3665034" cy="307777"/>
          </a:xfrm>
          <a:prstGeom prst="rect">
            <a:avLst/>
          </a:prstGeom>
          <a:noFill/>
        </p:spPr>
        <p:txBody>
          <a:bodyPr wrap="square" rtlCol="0">
            <a:spAutoFit/>
          </a:bodyPr>
          <a:lstStyle/>
          <a:p>
            <a:r>
              <a:rPr lang="en-US" dirty="0"/>
              <a:t>Professor :</a:t>
            </a:r>
            <a:r>
              <a:rPr lang="en-US" dirty="0" err="1"/>
              <a:t>Dr.Reza</a:t>
            </a:r>
            <a:r>
              <a:rPr lang="en-US" dirty="0"/>
              <a:t> </a:t>
            </a:r>
            <a:r>
              <a:rPr lang="en-US" dirty="0" err="1"/>
              <a:t>Rezazadegan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2EA0EA-BAEA-5D8D-5767-CB81CEF337A2}"/>
              </a:ext>
            </a:extLst>
          </p:cNvPr>
          <p:cNvSpPr txBox="1"/>
          <p:nvPr/>
        </p:nvSpPr>
        <p:spPr>
          <a:xfrm>
            <a:off x="2691161" y="1189463"/>
            <a:ext cx="4267200" cy="2246769"/>
          </a:xfrm>
          <a:prstGeom prst="rect">
            <a:avLst/>
          </a:prstGeom>
          <a:noFill/>
        </p:spPr>
        <p:txBody>
          <a:bodyPr wrap="square" rtlCol="0">
            <a:spAutoFit/>
          </a:bodyPr>
          <a:lstStyle/>
          <a:p>
            <a:r>
              <a:rPr lang="en-US" dirty="0"/>
              <a:t>Real spectra are </a:t>
            </a:r>
            <a:r>
              <a:rPr lang="en-US" b="1" dirty="0"/>
              <a:t>always more complex and noisy</a:t>
            </a:r>
            <a:r>
              <a:rPr lang="en-US" dirty="0"/>
              <a:t>.</a:t>
            </a:r>
          </a:p>
          <a:p>
            <a:r>
              <a:rPr lang="en-US" dirty="0"/>
              <a:t>Accurate peptide reconstruction requires considering </a:t>
            </a:r>
            <a:r>
              <a:rPr lang="en-US" b="1" dirty="0"/>
              <a:t>both peak positions and intensities</a:t>
            </a:r>
            <a:r>
              <a:rPr lang="en-US" dirty="0"/>
              <a:t>.</a:t>
            </a:r>
          </a:p>
          <a:p>
            <a:r>
              <a:rPr lang="en-US" dirty="0"/>
              <a:t>Cutting proteins into shorter peptides with </a:t>
            </a:r>
            <a:r>
              <a:rPr lang="en-US" b="1" dirty="0"/>
              <a:t>trypsin</a:t>
            </a:r>
            <a:r>
              <a:rPr lang="en-US" dirty="0"/>
              <a:t> makes analysis feasible.</a:t>
            </a:r>
          </a:p>
          <a:p>
            <a:r>
              <a:rPr lang="en-US" dirty="0"/>
              <a:t>Annotating peaks as </a:t>
            </a:r>
            <a:r>
              <a:rPr lang="en-US" b="1" dirty="0"/>
              <a:t>bᵢ</a:t>
            </a:r>
            <a:r>
              <a:rPr lang="en-US" dirty="0"/>
              <a:t> (prefixes) and </a:t>
            </a:r>
            <a:r>
              <a:rPr lang="en-US" b="1" dirty="0"/>
              <a:t>yᵢ</a:t>
            </a:r>
            <a:r>
              <a:rPr lang="en-US" dirty="0"/>
              <a:t> (suffixes) is essential to map fragments to the peptide sequence.</a:t>
            </a:r>
          </a:p>
          <a:p>
            <a:endParaRPr lang="en-US" dirty="0"/>
          </a:p>
        </p:txBody>
      </p:sp>
      <p:sp>
        <p:nvSpPr>
          <p:cNvPr id="4" name="TextBox 3">
            <a:extLst>
              <a:ext uri="{FF2B5EF4-FFF2-40B4-BE49-F238E27FC236}">
                <a16:creationId xmlns:a16="http://schemas.microsoft.com/office/drawing/2014/main" id="{A9B606D2-A808-D6CA-EAE4-90931DF555D1}"/>
              </a:ext>
            </a:extLst>
          </p:cNvPr>
          <p:cNvSpPr txBox="1"/>
          <p:nvPr/>
        </p:nvSpPr>
        <p:spPr>
          <a:xfrm>
            <a:off x="4475356" y="364273"/>
            <a:ext cx="2601951" cy="769441"/>
          </a:xfrm>
          <a:prstGeom prst="rect">
            <a:avLst/>
          </a:prstGeom>
          <a:noFill/>
        </p:spPr>
        <p:txBody>
          <a:bodyPr wrap="square" rtlCol="0">
            <a:spAutoFit/>
          </a:bodyPr>
          <a:lstStyle/>
          <a:p>
            <a:r>
              <a:rPr lang="en-US" sz="2400" b="1" dirty="0"/>
              <a:t>Key Takeaways</a:t>
            </a:r>
          </a:p>
          <a:p>
            <a:endParaRPr lang="en-US" sz="2000" dirty="0"/>
          </a:p>
        </p:txBody>
      </p:sp>
    </p:spTree>
    <p:extLst>
      <p:ext uri="{BB962C8B-B14F-4D97-AF65-F5344CB8AC3E}">
        <p14:creationId xmlns:p14="http://schemas.microsoft.com/office/powerpoint/2010/main" val="356127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6DDD99-E102-6BC1-1DB6-57FD20A1BF1D}"/>
              </a:ext>
            </a:extLst>
          </p:cNvPr>
          <p:cNvSpPr>
            <a:spLocks noGrp="1"/>
          </p:cNvSpPr>
          <p:nvPr>
            <p:ph type="title"/>
          </p:nvPr>
        </p:nvSpPr>
        <p:spPr/>
        <p:txBody>
          <a:bodyPr/>
          <a:lstStyle/>
          <a:p>
            <a:r>
              <a:rPr lang="en-US" sz="3200" dirty="0"/>
              <a:t>Challenges in Real Mass Spectrometry</a:t>
            </a:r>
          </a:p>
        </p:txBody>
      </p:sp>
      <p:sp>
        <p:nvSpPr>
          <p:cNvPr id="4" name="TextBox 3">
            <a:extLst>
              <a:ext uri="{FF2B5EF4-FFF2-40B4-BE49-F238E27FC236}">
                <a16:creationId xmlns:a16="http://schemas.microsoft.com/office/drawing/2014/main" id="{2CBBE622-1328-CC87-EB4C-F6FCC2A679DD}"/>
              </a:ext>
            </a:extLst>
          </p:cNvPr>
          <p:cNvSpPr txBox="1"/>
          <p:nvPr/>
        </p:nvSpPr>
        <p:spPr>
          <a:xfrm>
            <a:off x="475785" y="1442224"/>
            <a:ext cx="8066049" cy="3539430"/>
          </a:xfrm>
          <a:prstGeom prst="rect">
            <a:avLst/>
          </a:prstGeom>
          <a:noFill/>
        </p:spPr>
        <p:txBody>
          <a:bodyPr wrap="square" rtlCol="0">
            <a:spAutoFit/>
          </a:bodyPr>
          <a:lstStyle/>
          <a:p>
            <a:r>
              <a:rPr lang="en-US" dirty="0"/>
              <a:t>The issue of </a:t>
            </a:r>
            <a:r>
              <a:rPr lang="en-US" b="1" dirty="0"/>
              <a:t>false or missing masses</a:t>
            </a:r>
            <a:r>
              <a:rPr lang="en-US" dirty="0"/>
              <a:t> is just one of many challenges in mass spectrometry.</a:t>
            </a:r>
          </a:p>
          <a:p>
            <a:r>
              <a:rPr lang="en-US" dirty="0"/>
              <a:t>When a mass spectrometer fragments a peptide, </a:t>
            </a:r>
            <a:r>
              <a:rPr lang="en-US" b="1" dirty="0"/>
              <a:t>small parts of the resulting fragments can be lost</a:t>
            </a:r>
            <a:r>
              <a:rPr lang="en-US" dirty="0"/>
              <a:t>, which reduces their measured mass.</a:t>
            </a:r>
          </a:p>
          <a:p>
            <a:pPr lvl="1"/>
            <a:r>
              <a:rPr lang="en-US" dirty="0"/>
              <a:t>For example, if the peptide </a:t>
            </a:r>
            <a:r>
              <a:rPr lang="en-US" b="1" dirty="0"/>
              <a:t>REDCA</a:t>
            </a:r>
            <a:r>
              <a:rPr lang="en-US" dirty="0"/>
              <a:t> is broken into </a:t>
            </a:r>
            <a:r>
              <a:rPr lang="en-US" b="1" dirty="0"/>
              <a:t>RE</a:t>
            </a:r>
            <a:r>
              <a:rPr lang="en-US" dirty="0"/>
              <a:t> and </a:t>
            </a:r>
            <a:r>
              <a:rPr lang="en-US" b="1" dirty="0"/>
              <a:t>DCA</a:t>
            </a:r>
            <a:r>
              <a:rPr lang="en-US" dirty="0"/>
              <a:t>:</a:t>
            </a:r>
          </a:p>
          <a:p>
            <a:pPr lvl="2"/>
            <a:r>
              <a:rPr lang="en-US" b="1" dirty="0"/>
              <a:t>RE</a:t>
            </a:r>
            <a:r>
              <a:rPr lang="en-US" dirty="0"/>
              <a:t> may lose a water molecule (</a:t>
            </a:r>
            <a:r>
              <a:rPr lang="en-US" b="1" dirty="0"/>
              <a:t>H₂O</a:t>
            </a:r>
            <a:r>
              <a:rPr lang="en-US" dirty="0"/>
              <a:t>) → mass decreases by 18</a:t>
            </a:r>
          </a:p>
          <a:p>
            <a:pPr lvl="2"/>
            <a:r>
              <a:rPr lang="en-US" b="1" dirty="0"/>
              <a:t>DCA</a:t>
            </a:r>
            <a:r>
              <a:rPr lang="en-US" dirty="0"/>
              <a:t> may lose an ammonia molecule (</a:t>
            </a:r>
            <a:r>
              <a:rPr lang="en-US" b="1" dirty="0"/>
              <a:t>NH₃</a:t>
            </a:r>
            <a:r>
              <a:rPr lang="en-US" dirty="0"/>
              <a:t>) → mass decreases by 17</a:t>
            </a:r>
          </a:p>
          <a:p>
            <a:pPr lvl="1"/>
            <a:r>
              <a:rPr lang="en-US" dirty="0"/>
              <a:t>The resulting integer masses become:</a:t>
            </a:r>
          </a:p>
          <a:p>
            <a:pPr lvl="2"/>
            <a:r>
              <a:rPr lang="en-US" dirty="0"/>
              <a:t>MASS(RE) − 18</a:t>
            </a:r>
          </a:p>
          <a:p>
            <a:pPr lvl="2"/>
            <a:r>
              <a:rPr lang="en-US" dirty="0"/>
              <a:t>MASS(DCA) − 17</a:t>
            </a:r>
          </a:p>
          <a:p>
            <a:r>
              <a:rPr lang="en-US" dirty="0"/>
              <a:t>Because of the </a:t>
            </a:r>
            <a:r>
              <a:rPr lang="en-US" b="1" dirty="0"/>
              <a:t>practical complications in mass spectrometry</a:t>
            </a:r>
            <a:r>
              <a:rPr lang="en-US" dirty="0"/>
              <a:t>, we make some </a:t>
            </a:r>
            <a:r>
              <a:rPr lang="en-US" b="1" dirty="0"/>
              <a:t>simplifying assumptions</a:t>
            </a:r>
            <a:r>
              <a:rPr lang="en-US" dirty="0"/>
              <a:t> to model peptide sequencing computationally:</a:t>
            </a:r>
          </a:p>
          <a:p>
            <a:pPr lvl="1"/>
            <a:r>
              <a:rPr lang="en-US" dirty="0"/>
              <a:t>All different fragmentation patterns are treated as </a:t>
            </a:r>
            <a:r>
              <a:rPr lang="en-US" b="1" dirty="0"/>
              <a:t>noise</a:t>
            </a:r>
            <a:r>
              <a:rPr lang="en-US" dirty="0"/>
              <a:t>.</a:t>
            </a:r>
          </a:p>
          <a:p>
            <a:pPr lvl="1"/>
            <a:r>
              <a:rPr lang="en-US" dirty="0"/>
              <a:t>All peaks are assumed to have </a:t>
            </a:r>
            <a:r>
              <a:rPr lang="en-US" b="1" dirty="0"/>
              <a:t>charge +1</a:t>
            </a:r>
            <a:r>
              <a:rPr lang="en-US" dirty="0"/>
              <a:t>.</a:t>
            </a:r>
          </a:p>
          <a:p>
            <a:pPr lvl="1"/>
            <a:r>
              <a:rPr lang="en-US" dirty="0"/>
              <a:t>Spectra are </a:t>
            </a:r>
            <a:r>
              <a:rPr lang="en-US" b="1" dirty="0"/>
              <a:t>discretized</a:t>
            </a:r>
            <a:r>
              <a:rPr lang="en-US" dirty="0"/>
              <a:t>, meaning all masses are treated as integers.</a:t>
            </a:r>
          </a:p>
          <a:p>
            <a:r>
              <a:rPr lang="en-US" dirty="0"/>
              <a:t>These assumptions allow us to focus on the main computational problem without being overwhelmed by all the real-world experimental details.</a:t>
            </a:r>
          </a:p>
        </p:txBody>
      </p:sp>
    </p:spTree>
    <p:extLst>
      <p:ext uri="{BB962C8B-B14F-4D97-AF65-F5344CB8AC3E}">
        <p14:creationId xmlns:p14="http://schemas.microsoft.com/office/powerpoint/2010/main" val="1788212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E3A06D-994F-E47E-A1D6-1127D9A6C29A}"/>
              </a:ext>
            </a:extLst>
          </p:cNvPr>
          <p:cNvSpPr txBox="1"/>
          <p:nvPr/>
        </p:nvSpPr>
        <p:spPr>
          <a:xfrm>
            <a:off x="2780371" y="1025912"/>
            <a:ext cx="5099825" cy="2031325"/>
          </a:xfrm>
          <a:prstGeom prst="rect">
            <a:avLst/>
          </a:prstGeom>
          <a:noFill/>
        </p:spPr>
        <p:txBody>
          <a:bodyPr wrap="square" rtlCol="0">
            <a:spAutoFit/>
          </a:bodyPr>
          <a:lstStyle/>
          <a:p>
            <a:r>
              <a:rPr lang="en-US" b="1" dirty="0"/>
              <a:t>Goal:</a:t>
            </a:r>
            <a:r>
              <a:rPr lang="en-US" dirty="0"/>
              <a:t> Find the peptide that best matches a mass spectrum.</a:t>
            </a:r>
          </a:p>
          <a:p>
            <a:r>
              <a:rPr lang="en-US" b="1" dirty="0"/>
              <a:t>Example:</a:t>
            </a:r>
            <a:endParaRPr lang="en-US" dirty="0"/>
          </a:p>
          <a:p>
            <a:r>
              <a:rPr lang="en-US" dirty="0"/>
              <a:t>Peptide: </a:t>
            </a:r>
            <a:r>
              <a:rPr lang="en-US" b="1" dirty="0"/>
              <a:t>XZZXX</a:t>
            </a:r>
            <a:endParaRPr lang="en-US" dirty="0"/>
          </a:p>
          <a:p>
            <a:r>
              <a:rPr lang="en-US" dirty="0"/>
              <a:t>Amino acid masses: X = 4, Z = 5</a:t>
            </a:r>
          </a:p>
          <a:p>
            <a:r>
              <a:rPr lang="en-US" dirty="0"/>
              <a:t>Prefix masses: 4, 9, 14, 18, 22</a:t>
            </a:r>
          </a:p>
          <a:p>
            <a:r>
              <a:rPr lang="en-US" dirty="0"/>
              <a:t>Suffix masses: 22, 18, 13, 8, 4</a:t>
            </a:r>
          </a:p>
          <a:p>
            <a:r>
              <a:rPr lang="en-US" dirty="0"/>
              <a:t>Hypothetical spectrum (intensities at each mass):</a:t>
            </a:r>
          </a:p>
          <a:p>
            <a:r>
              <a:rPr lang="en-US" dirty="0"/>
              <a:t>(0,0,0,3,8,7,2,1,100,0,1,4,3,500,2,1,3,9,1,2,2,0)</a:t>
            </a:r>
          </a:p>
          <a:p>
            <a:endParaRPr lang="en-US" dirty="0"/>
          </a:p>
        </p:txBody>
      </p:sp>
      <p:sp>
        <p:nvSpPr>
          <p:cNvPr id="6" name="TextBox 5">
            <a:extLst>
              <a:ext uri="{FF2B5EF4-FFF2-40B4-BE49-F238E27FC236}">
                <a16:creationId xmlns:a16="http://schemas.microsoft.com/office/drawing/2014/main" id="{51DE25F7-7632-1ABF-C70A-3073A948A937}"/>
              </a:ext>
            </a:extLst>
          </p:cNvPr>
          <p:cNvSpPr txBox="1"/>
          <p:nvPr/>
        </p:nvSpPr>
        <p:spPr>
          <a:xfrm>
            <a:off x="394011" y="2938144"/>
            <a:ext cx="5597912" cy="2215991"/>
          </a:xfrm>
          <a:prstGeom prst="rect">
            <a:avLst/>
          </a:prstGeom>
          <a:noFill/>
        </p:spPr>
        <p:txBody>
          <a:bodyPr wrap="square" rtlCol="0">
            <a:spAutoFit/>
          </a:bodyPr>
          <a:lstStyle/>
          <a:p>
            <a:r>
              <a:rPr lang="en-US" sz="1800" b="1" dirty="0"/>
              <a:t>Scoring methods:</a:t>
            </a:r>
            <a:endParaRPr lang="en-US" sz="1800" dirty="0"/>
          </a:p>
          <a:p>
            <a:r>
              <a:rPr lang="en-US" sz="1200" b="1" dirty="0"/>
              <a:t>Intensity Count</a:t>
            </a:r>
            <a:r>
              <a:rPr lang="en-US" sz="1200" dirty="0"/>
              <a:t> – sum of intensities of all peaks annotated by the peptide.</a:t>
            </a:r>
          </a:p>
          <a:p>
            <a:pPr lvl="1"/>
            <a:r>
              <a:rPr lang="en-US" sz="1200" dirty="0"/>
              <a:t>Problem: very tall peaks (e.g., 100, 500) can dominate and may be noise.</a:t>
            </a:r>
          </a:p>
          <a:p>
            <a:r>
              <a:rPr lang="en-US" sz="1200" b="1" dirty="0"/>
              <a:t>Shared Peaks Count</a:t>
            </a:r>
            <a:r>
              <a:rPr lang="en-US" sz="1200" dirty="0"/>
              <a:t> – count of peaks above a threshold (e.g., intensity &gt; 5).</a:t>
            </a:r>
          </a:p>
          <a:p>
            <a:pPr lvl="1"/>
            <a:r>
              <a:rPr lang="en-US" sz="1200" dirty="0"/>
              <a:t>Advantage: reduces impact of extreme peaks (noise).</a:t>
            </a:r>
          </a:p>
          <a:p>
            <a:pPr lvl="1"/>
            <a:r>
              <a:rPr lang="en-US" sz="1200" dirty="0"/>
              <a:t>Example: XZZXX → 4 shared peaks</a:t>
            </a:r>
          </a:p>
          <a:p>
            <a:r>
              <a:rPr lang="en-US" sz="1200" b="1" dirty="0"/>
              <a:t>Key point:</a:t>
            </a:r>
            <a:endParaRPr lang="en-US" sz="1200" dirty="0"/>
          </a:p>
          <a:p>
            <a:r>
              <a:rPr lang="en-US" sz="1200" dirty="0"/>
              <a:t>Shared peaks count works better than intensity sum, but still not perfect.</a:t>
            </a:r>
          </a:p>
          <a:p>
            <a:r>
              <a:rPr lang="en-US" sz="1200" dirty="0"/>
              <a:t>Best scoring methods balance </a:t>
            </a:r>
            <a:r>
              <a:rPr lang="en-US" sz="1200" b="1" dirty="0"/>
              <a:t>all peak intensities</a:t>
            </a:r>
            <a:r>
              <a:rPr lang="en-US" sz="1200" dirty="0"/>
              <a:t> without letting the tallest peaks dominate.</a:t>
            </a:r>
          </a:p>
          <a:p>
            <a:endParaRPr lang="en-US" sz="1200" dirty="0"/>
          </a:p>
        </p:txBody>
      </p:sp>
      <p:sp>
        <p:nvSpPr>
          <p:cNvPr id="7" name="TextBox 6">
            <a:extLst>
              <a:ext uri="{FF2B5EF4-FFF2-40B4-BE49-F238E27FC236}">
                <a16:creationId xmlns:a16="http://schemas.microsoft.com/office/drawing/2014/main" id="{10857820-62BC-FAA9-A3EE-1101A071A380}"/>
              </a:ext>
            </a:extLst>
          </p:cNvPr>
          <p:cNvSpPr txBox="1"/>
          <p:nvPr/>
        </p:nvSpPr>
        <p:spPr>
          <a:xfrm>
            <a:off x="3285892" y="104966"/>
            <a:ext cx="3397405" cy="1046440"/>
          </a:xfrm>
          <a:prstGeom prst="rect">
            <a:avLst/>
          </a:prstGeom>
          <a:noFill/>
        </p:spPr>
        <p:txBody>
          <a:bodyPr wrap="square" rtlCol="0">
            <a:spAutoFit/>
          </a:bodyPr>
          <a:lstStyle/>
          <a:p>
            <a:pPr algn="ctr"/>
            <a:r>
              <a:rPr lang="en-US" sz="2400" b="1" dirty="0">
                <a:latin typeface="Arial Narrow" panose="020B0606020202030204" pitchFamily="34" charset="0"/>
              </a:rPr>
              <a:t>Peptide Scoring Against Spectra</a:t>
            </a:r>
          </a:p>
          <a:p>
            <a:pPr algn="ctr"/>
            <a:endParaRPr lang="en-US" dirty="0"/>
          </a:p>
        </p:txBody>
      </p:sp>
    </p:spTree>
    <p:extLst>
      <p:ext uri="{BB962C8B-B14F-4D97-AF65-F5344CB8AC3E}">
        <p14:creationId xmlns:p14="http://schemas.microsoft.com/office/powerpoint/2010/main" val="964334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1DDF5F-A968-A5E0-9B74-284199FD240C}"/>
              </a:ext>
            </a:extLst>
          </p:cNvPr>
          <p:cNvSpPr>
            <a:spLocks noGrp="1"/>
          </p:cNvSpPr>
          <p:nvPr>
            <p:ph type="title"/>
          </p:nvPr>
        </p:nvSpPr>
        <p:spPr>
          <a:xfrm>
            <a:off x="2331790" y="0"/>
            <a:ext cx="4302000" cy="630000"/>
          </a:xfrm>
        </p:spPr>
        <p:txBody>
          <a:bodyPr/>
          <a:lstStyle/>
          <a:p>
            <a:r>
              <a:rPr lang="en-US" sz="2800" b="1" dirty="0">
                <a:latin typeface="Tahoma" panose="020B0604030504040204" pitchFamily="34" charset="0"/>
                <a:ea typeface="Tahoma" panose="020B0604030504040204" pitchFamily="34" charset="0"/>
                <a:cs typeface="Tahoma" panose="020B0604030504040204" pitchFamily="34" charset="0"/>
              </a:rPr>
              <a:t>Vector Representation of Peptides</a:t>
            </a:r>
            <a:br>
              <a:rPr lang="en-US" b="1" dirty="0"/>
            </a:br>
            <a:endParaRPr lang="en-US" dirty="0"/>
          </a:p>
        </p:txBody>
      </p:sp>
      <p:sp>
        <p:nvSpPr>
          <p:cNvPr id="4" name="TextBox 3">
            <a:extLst>
              <a:ext uri="{FF2B5EF4-FFF2-40B4-BE49-F238E27FC236}">
                <a16:creationId xmlns:a16="http://schemas.microsoft.com/office/drawing/2014/main" id="{69C992E8-EAC8-01D5-2FE0-2B13551D5731}"/>
              </a:ext>
            </a:extLst>
          </p:cNvPr>
          <p:cNvSpPr txBox="1"/>
          <p:nvPr/>
        </p:nvSpPr>
        <p:spPr>
          <a:xfrm>
            <a:off x="486936" y="1650380"/>
            <a:ext cx="8170127" cy="3108543"/>
          </a:xfrm>
          <a:prstGeom prst="rect">
            <a:avLst/>
          </a:prstGeom>
          <a:noFill/>
        </p:spPr>
        <p:txBody>
          <a:bodyPr wrap="square" rtlCol="0">
            <a:spAutoFit/>
          </a:bodyPr>
          <a:lstStyle/>
          <a:p>
            <a:r>
              <a:rPr lang="en-US" dirty="0"/>
              <a:t>To compare peptides with spectra, we convert both into vectors and define a </a:t>
            </a:r>
            <a:r>
              <a:rPr lang="en-US" b="1" dirty="0"/>
              <a:t>scoring function</a:t>
            </a:r>
            <a:r>
              <a:rPr lang="en-US" dirty="0"/>
              <a:t> as the </a:t>
            </a:r>
            <a:r>
              <a:rPr lang="en-US" b="1" dirty="0"/>
              <a:t>dot product</a:t>
            </a:r>
            <a:r>
              <a:rPr lang="en-US" dirty="0"/>
              <a:t> of these vectors.</a:t>
            </a:r>
          </a:p>
          <a:p>
            <a:r>
              <a:rPr lang="en-US" dirty="0"/>
              <a:t>For a peptide </a:t>
            </a:r>
            <a:r>
              <a:rPr lang="en-US" b="1" dirty="0" err="1"/>
              <a:t>Peptide</a:t>
            </a:r>
            <a:r>
              <a:rPr lang="en-US" b="1" dirty="0"/>
              <a:t> = </a:t>
            </a:r>
            <a:r>
              <a:rPr lang="en-US" b="1" dirty="0" err="1"/>
              <a:t>a₁a</a:t>
            </a:r>
            <a:r>
              <a:rPr lang="en-US" b="1" dirty="0"/>
              <a:t>₂…aₙ</a:t>
            </a:r>
            <a:r>
              <a:rPr lang="en-US" dirty="0"/>
              <a:t> of length n, we represent its </a:t>
            </a:r>
            <a:r>
              <a:rPr lang="en-US" b="1" dirty="0"/>
              <a:t>prefix masses</a:t>
            </a:r>
            <a:r>
              <a:rPr lang="en-US" dirty="0"/>
              <a:t> as a </a:t>
            </a:r>
            <a:r>
              <a:rPr lang="en-US" b="1" dirty="0"/>
              <a:t>binary vector</a:t>
            </a:r>
            <a:r>
              <a:rPr lang="en-US" dirty="0"/>
              <a:t> of length </a:t>
            </a:r>
            <a:r>
              <a:rPr lang="en-US" b="1" dirty="0"/>
              <a:t>MASS(Peptide)</a:t>
            </a:r>
            <a:r>
              <a:rPr lang="en-US" dirty="0"/>
              <a:t>.</a:t>
            </a:r>
          </a:p>
          <a:p>
            <a:pPr lvl="1"/>
            <a:r>
              <a:rPr lang="en-US" dirty="0"/>
              <a:t>Positions corresponding to </a:t>
            </a:r>
            <a:r>
              <a:rPr lang="en-US" b="1" dirty="0"/>
              <a:t>prefix masses</a:t>
            </a:r>
            <a:r>
              <a:rPr lang="en-US" dirty="0"/>
              <a:t> are set to </a:t>
            </a:r>
            <a:r>
              <a:rPr lang="en-US" b="1" dirty="0"/>
              <a:t>1</a:t>
            </a:r>
            <a:r>
              <a:rPr lang="en-US" dirty="0"/>
              <a:t>.</a:t>
            </a:r>
          </a:p>
          <a:p>
            <a:pPr lvl="1"/>
            <a:r>
              <a:rPr lang="en-US" dirty="0"/>
              <a:t>All other positions (noise) are set to </a:t>
            </a:r>
            <a:r>
              <a:rPr lang="en-US" b="1" dirty="0"/>
              <a:t>0</a:t>
            </a:r>
            <a:r>
              <a:rPr lang="en-US" dirty="0"/>
              <a:t>.</a:t>
            </a:r>
          </a:p>
          <a:p>
            <a:r>
              <a:rPr lang="en-US" b="1" dirty="0"/>
              <a:t>Example:</a:t>
            </a:r>
            <a:endParaRPr lang="en-US" dirty="0"/>
          </a:p>
          <a:p>
            <a:r>
              <a:rPr lang="en-US" dirty="0"/>
              <a:t>Peptide: </a:t>
            </a:r>
            <a:r>
              <a:rPr lang="en-US" b="1" dirty="0"/>
              <a:t>XZZXX</a:t>
            </a:r>
            <a:endParaRPr lang="en-US" dirty="0"/>
          </a:p>
          <a:p>
            <a:r>
              <a:rPr lang="en-US" dirty="0"/>
              <a:t>Amino acid masses: X = 4, Z = 5</a:t>
            </a:r>
          </a:p>
          <a:p>
            <a:r>
              <a:rPr lang="en-US" dirty="0"/>
              <a:t>Prefix masses: 4, 9, 14, 18, 22</a:t>
            </a:r>
          </a:p>
          <a:p>
            <a:r>
              <a:rPr lang="en-US" dirty="0"/>
              <a:t>Binary peptide vector (length = 22, total mass of peptide):</a:t>
            </a:r>
          </a:p>
          <a:p>
            <a:r>
              <a:rPr lang="en-US" dirty="0"/>
              <a:t>(0, 0, 0, 1, 0, 0, 0, 0, 1, 0, 0, 0, 0, 1, 0, 0, 0, 1, 0, 0, 0, 1)</a:t>
            </a:r>
          </a:p>
          <a:p>
            <a:endParaRPr lang="en-US" dirty="0"/>
          </a:p>
          <a:p>
            <a:endParaRPr lang="en-US" dirty="0"/>
          </a:p>
        </p:txBody>
      </p:sp>
    </p:spTree>
    <p:extLst>
      <p:ext uri="{BB962C8B-B14F-4D97-AF65-F5344CB8AC3E}">
        <p14:creationId xmlns:p14="http://schemas.microsoft.com/office/powerpoint/2010/main" val="2399743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AA01B8-45AC-6DBD-3783-AC3D40C0E454}"/>
              </a:ext>
            </a:extLst>
          </p:cNvPr>
          <p:cNvSpPr txBox="1"/>
          <p:nvPr/>
        </p:nvSpPr>
        <p:spPr>
          <a:xfrm>
            <a:off x="223024" y="1568605"/>
            <a:ext cx="3218986" cy="1015663"/>
          </a:xfrm>
          <a:prstGeom prst="rect">
            <a:avLst/>
          </a:prstGeom>
          <a:noFill/>
        </p:spPr>
        <p:txBody>
          <a:bodyPr wrap="square" rtlCol="0">
            <a:spAutoFit/>
          </a:bodyPr>
          <a:lstStyle/>
          <a:p>
            <a:r>
              <a:rPr lang="en-US" sz="1200" b="1" dirty="0"/>
              <a:t>Scoring Peptides Against Spectra</a:t>
            </a:r>
          </a:p>
          <a:p>
            <a:r>
              <a:rPr lang="en-US" sz="1200" dirty="0"/>
              <a:t>After transforming a peptide </a:t>
            </a:r>
            <a:r>
              <a:rPr lang="en-US" sz="1200" b="1" dirty="0" err="1"/>
              <a:t>Peptide</a:t>
            </a:r>
            <a:r>
              <a:rPr lang="en-US" sz="1200" dirty="0"/>
              <a:t> into a </a:t>
            </a:r>
            <a:r>
              <a:rPr lang="en-US" sz="1200" b="1" dirty="0"/>
              <a:t>peptide vector</a:t>
            </a:r>
            <a:r>
              <a:rPr lang="fa-IR" sz="1200" b="1" dirty="0"/>
              <a:t> </a:t>
            </a:r>
            <a:r>
              <a:rPr lang="en-US" sz="1200" b="1" dirty="0"/>
              <a:t>,peptide</a:t>
            </a:r>
            <a:r>
              <a:rPr lang="fa-IR" sz="1200" b="1" dirty="0"/>
              <a:t> </a:t>
            </a:r>
            <a:r>
              <a:rPr lang="en-US" sz="1200" b="1" dirty="0"/>
              <a:t>=(p1,…pm)</a:t>
            </a:r>
          </a:p>
          <a:p>
            <a:r>
              <a:rPr lang="en-US" sz="1200" dirty="0"/>
              <a:t>and a spectrum </a:t>
            </a:r>
            <a:r>
              <a:rPr lang="en-US" sz="1200" b="1" dirty="0" err="1"/>
              <a:t>Spectrum</a:t>
            </a:r>
            <a:r>
              <a:rPr lang="en-US" sz="1200" dirty="0"/>
              <a:t> into a </a:t>
            </a:r>
            <a:r>
              <a:rPr lang="en-US" sz="1200" b="1" dirty="0"/>
              <a:t>spectral vector , Spectrum=(s1,…</a:t>
            </a:r>
            <a:r>
              <a:rPr lang="en-US" sz="1200" b="1" dirty="0" err="1"/>
              <a:t>sm</a:t>
            </a:r>
            <a:r>
              <a:rPr lang="en-US" sz="1200" b="1" dirty="0"/>
              <a:t>)</a:t>
            </a:r>
            <a:r>
              <a:rPr lang="en-US" sz="1200" dirty="0"/>
              <a:t> </a:t>
            </a:r>
          </a:p>
        </p:txBody>
      </p:sp>
      <p:sp>
        <p:nvSpPr>
          <p:cNvPr id="6" name="TextBox 5">
            <a:extLst>
              <a:ext uri="{FF2B5EF4-FFF2-40B4-BE49-F238E27FC236}">
                <a16:creationId xmlns:a16="http://schemas.microsoft.com/office/drawing/2014/main" id="{09829F99-7ACA-F1E1-34F0-BE6BD4B26EDC}"/>
              </a:ext>
            </a:extLst>
          </p:cNvPr>
          <p:cNvSpPr txBox="1"/>
          <p:nvPr/>
        </p:nvSpPr>
        <p:spPr>
          <a:xfrm>
            <a:off x="223024" y="2584268"/>
            <a:ext cx="8675649" cy="461665"/>
          </a:xfrm>
          <a:prstGeom prst="rect">
            <a:avLst/>
          </a:prstGeom>
          <a:noFill/>
        </p:spPr>
        <p:txBody>
          <a:bodyPr wrap="square" rtlCol="0">
            <a:spAutoFit/>
          </a:bodyPr>
          <a:lstStyle/>
          <a:p>
            <a:r>
              <a:rPr lang="en-US" sz="1200" dirty="0"/>
              <a:t>of the same length, we define the </a:t>
            </a:r>
            <a:r>
              <a:rPr lang="en-US" sz="1200" b="1" dirty="0"/>
              <a:t>score</a:t>
            </a:r>
            <a:r>
              <a:rPr lang="en-US" sz="1200" dirty="0"/>
              <a:t> of the peptide against the spectrum as the </a:t>
            </a:r>
            <a:r>
              <a:rPr lang="en-US" sz="1200" b="1" dirty="0"/>
              <a:t>dot product</a:t>
            </a:r>
            <a:r>
              <a:rPr lang="en-US" sz="1200" dirty="0"/>
              <a:t> of the two vectors:</a:t>
            </a:r>
          </a:p>
          <a:p>
            <a:endParaRPr lang="en-US" sz="1200" dirty="0"/>
          </a:p>
        </p:txBody>
      </p:sp>
      <p:pic>
        <p:nvPicPr>
          <p:cNvPr id="8" name="Picture 7">
            <a:extLst>
              <a:ext uri="{FF2B5EF4-FFF2-40B4-BE49-F238E27FC236}">
                <a16:creationId xmlns:a16="http://schemas.microsoft.com/office/drawing/2014/main" id="{1FA8B5EF-3E0D-5ABF-6B8A-47368CDC25E4}"/>
              </a:ext>
            </a:extLst>
          </p:cNvPr>
          <p:cNvPicPr>
            <a:picLocks noChangeAspect="1"/>
          </p:cNvPicPr>
          <p:nvPr/>
        </p:nvPicPr>
        <p:blipFill>
          <a:blip r:embed="rId2"/>
          <a:stretch>
            <a:fillRect/>
          </a:stretch>
        </p:blipFill>
        <p:spPr>
          <a:xfrm>
            <a:off x="223024" y="2903244"/>
            <a:ext cx="3650166" cy="285377"/>
          </a:xfrm>
          <a:prstGeom prst="rect">
            <a:avLst/>
          </a:prstGeom>
        </p:spPr>
      </p:pic>
      <p:sp>
        <p:nvSpPr>
          <p:cNvPr id="9" name="TextBox 8">
            <a:extLst>
              <a:ext uri="{FF2B5EF4-FFF2-40B4-BE49-F238E27FC236}">
                <a16:creationId xmlns:a16="http://schemas.microsoft.com/office/drawing/2014/main" id="{9CFC1809-C369-67C5-1FAC-64421E5E8D02}"/>
              </a:ext>
            </a:extLst>
          </p:cNvPr>
          <p:cNvSpPr txBox="1"/>
          <p:nvPr/>
        </p:nvSpPr>
        <p:spPr>
          <a:xfrm>
            <a:off x="282498" y="3323063"/>
            <a:ext cx="8675649" cy="1169551"/>
          </a:xfrm>
          <a:prstGeom prst="rect">
            <a:avLst/>
          </a:prstGeom>
          <a:noFill/>
        </p:spPr>
        <p:txBody>
          <a:bodyPr wrap="square" rtlCol="0">
            <a:spAutoFit/>
          </a:bodyPr>
          <a:lstStyle/>
          <a:p>
            <a:r>
              <a:rPr lang="en-US" b="1" dirty="0"/>
              <a:t>SCORE(Peptide, Spectrum)</a:t>
            </a:r>
            <a:r>
              <a:rPr lang="en-US" dirty="0"/>
              <a:t> is essentially an </a:t>
            </a:r>
            <a:r>
              <a:rPr lang="en-US" b="1" dirty="0"/>
              <a:t>“amplitude count”</a:t>
            </a:r>
            <a:r>
              <a:rPr lang="en-US" dirty="0"/>
              <a:t>, which sums the amplitudes in the spectral vector that are </a:t>
            </a:r>
            <a:r>
              <a:rPr lang="en-US" b="1" dirty="0"/>
              <a:t>annotated by the peptide</a:t>
            </a:r>
            <a:r>
              <a:rPr lang="en-US" dirty="0"/>
              <a:t>.</a:t>
            </a:r>
          </a:p>
          <a:p>
            <a:r>
              <a:rPr lang="en-US" dirty="0"/>
              <a:t>Unlike a simple intensity count, this method </a:t>
            </a:r>
            <a:r>
              <a:rPr lang="en-US" b="1" dirty="0"/>
              <a:t>does not get dominated by very high-intensity peaks</a:t>
            </a:r>
            <a:r>
              <a:rPr lang="en-US" dirty="0"/>
              <a:t>, because the spectrum has been transformed into a </a:t>
            </a:r>
            <a:r>
              <a:rPr lang="en-US" b="1" dirty="0"/>
              <a:t>spectral vector of amplitudes</a:t>
            </a:r>
            <a:r>
              <a:rPr lang="en-US" dirty="0"/>
              <a:t>.</a:t>
            </a:r>
          </a:p>
          <a:p>
            <a:endParaRPr lang="en-US" dirty="0"/>
          </a:p>
        </p:txBody>
      </p:sp>
    </p:spTree>
    <p:extLst>
      <p:ext uri="{BB962C8B-B14F-4D97-AF65-F5344CB8AC3E}">
        <p14:creationId xmlns:p14="http://schemas.microsoft.com/office/powerpoint/2010/main" val="265764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455650-CDEB-074E-6490-37E4D475F26B}"/>
              </a:ext>
            </a:extLst>
          </p:cNvPr>
          <p:cNvSpPr txBox="1"/>
          <p:nvPr/>
        </p:nvSpPr>
        <p:spPr>
          <a:xfrm>
            <a:off x="1799064" y="14868"/>
            <a:ext cx="4951142" cy="2031325"/>
          </a:xfrm>
          <a:prstGeom prst="rect">
            <a:avLst/>
          </a:prstGeom>
          <a:noFill/>
        </p:spPr>
        <p:txBody>
          <a:bodyPr wrap="square" rtlCol="0">
            <a:spAutoFit/>
          </a:bodyPr>
          <a:lstStyle/>
          <a:p>
            <a:r>
              <a:rPr lang="en-US" b="1" dirty="0"/>
              <a:t>How It Works</a:t>
            </a:r>
          </a:p>
          <a:p>
            <a:r>
              <a:rPr lang="en-US" b="1" dirty="0"/>
              <a:t>Peptide vector:</a:t>
            </a:r>
            <a:r>
              <a:rPr lang="en-US" dirty="0"/>
              <a:t> marks the positions (masses) corresponding to the peptide’s prefixes.</a:t>
            </a:r>
          </a:p>
          <a:p>
            <a:r>
              <a:rPr lang="en-US" b="1" dirty="0"/>
              <a:t>Spectral vector:</a:t>
            </a:r>
            <a:r>
              <a:rPr lang="en-US" dirty="0"/>
              <a:t> contains the amplitudes (transformed intensities) of the peaks in the spectrum.</a:t>
            </a:r>
          </a:p>
          <a:p>
            <a:r>
              <a:rPr lang="en-US" b="1" dirty="0"/>
              <a:t>Dot product:</a:t>
            </a:r>
            <a:r>
              <a:rPr lang="en-US" dirty="0"/>
              <a:t> multiplies each position in the peptide vector by the corresponding amplitude in the spectral vector and sums them, giving the total </a:t>
            </a:r>
            <a:r>
              <a:rPr lang="en-US" b="1" dirty="0"/>
              <a:t>score</a:t>
            </a:r>
            <a:r>
              <a:rPr lang="en-US" dirty="0"/>
              <a:t>.</a:t>
            </a:r>
          </a:p>
          <a:p>
            <a:endParaRPr lang="en-US" dirty="0"/>
          </a:p>
        </p:txBody>
      </p:sp>
      <p:sp>
        <p:nvSpPr>
          <p:cNvPr id="5" name="TextBox 4">
            <a:extLst>
              <a:ext uri="{FF2B5EF4-FFF2-40B4-BE49-F238E27FC236}">
                <a16:creationId xmlns:a16="http://schemas.microsoft.com/office/drawing/2014/main" id="{F23621CF-AA79-06BC-4CA8-1D8BE844BEB9}"/>
              </a:ext>
            </a:extLst>
          </p:cNvPr>
          <p:cNvSpPr txBox="1"/>
          <p:nvPr/>
        </p:nvSpPr>
        <p:spPr>
          <a:xfrm>
            <a:off x="200721" y="1880839"/>
            <a:ext cx="8683083" cy="2893100"/>
          </a:xfrm>
          <a:prstGeom prst="rect">
            <a:avLst/>
          </a:prstGeom>
          <a:noFill/>
        </p:spPr>
        <p:txBody>
          <a:bodyPr wrap="square" rtlCol="0">
            <a:spAutoFit/>
          </a:bodyPr>
          <a:lstStyle/>
          <a:p>
            <a:r>
              <a:rPr lang="en-US" b="1" dirty="0"/>
              <a:t>Example:</a:t>
            </a:r>
            <a:endParaRPr lang="en-US" dirty="0"/>
          </a:p>
          <a:p>
            <a:r>
              <a:rPr lang="en-US" dirty="0"/>
              <a:t>Suppose a peptide has prefix masses at positions 4, 9, 14, 18, 22, and the spectral vector has amplitudes at these positions.</a:t>
            </a:r>
          </a:p>
          <a:p>
            <a:r>
              <a:rPr lang="en-US" dirty="0"/>
              <a:t>The score is calculated by summing the amplitudes at these positions, which reflects how well the peptide explains the spectrum.</a:t>
            </a:r>
          </a:p>
          <a:p>
            <a:r>
              <a:rPr lang="en-US" b="1" dirty="0"/>
              <a:t>🔹 Advantages</a:t>
            </a:r>
          </a:p>
          <a:p>
            <a:r>
              <a:rPr lang="en-US" dirty="0"/>
              <a:t>High-intensity peaks contribute to the score but </a:t>
            </a:r>
            <a:r>
              <a:rPr lang="en-US" b="1" dirty="0"/>
              <a:t>do not dominate it</a:t>
            </a:r>
            <a:r>
              <a:rPr lang="en-US" dirty="0"/>
              <a:t>.</a:t>
            </a:r>
          </a:p>
          <a:p>
            <a:r>
              <a:rPr lang="en-US" dirty="0"/>
              <a:t>The score effectively measures </a:t>
            </a:r>
            <a:r>
              <a:rPr lang="en-US" b="1" dirty="0"/>
              <a:t>how well a candidate peptide matches the observed spectrum</a:t>
            </a:r>
            <a:r>
              <a:rPr lang="en-US" dirty="0"/>
              <a:t>.</a:t>
            </a:r>
          </a:p>
          <a:p>
            <a:r>
              <a:rPr lang="en-US" dirty="0"/>
              <a:t>Using spectral vectors </a:t>
            </a:r>
            <a:r>
              <a:rPr lang="en-US" b="1" dirty="0"/>
              <a:t>simplifies computations</a:t>
            </a:r>
            <a:r>
              <a:rPr lang="en-US" dirty="0"/>
              <a:t> and reduces bias caused by extremely high-intensity peaks.</a:t>
            </a:r>
          </a:p>
          <a:p>
            <a:r>
              <a:rPr lang="en-US" b="1" dirty="0"/>
              <a:t>In short:</a:t>
            </a:r>
            <a:r>
              <a:rPr lang="en-US" dirty="0"/>
              <a:t> Transforming peptides and spectra into vectors and using the dot product as a score provides a </a:t>
            </a:r>
            <a:r>
              <a:rPr lang="en-US" b="1" dirty="0"/>
              <a:t>robust, fair, and computationally efficient</a:t>
            </a:r>
            <a:r>
              <a:rPr lang="en-US" dirty="0"/>
              <a:t> method for matching peptides to mass spectra.</a:t>
            </a:r>
          </a:p>
          <a:p>
            <a:endParaRPr lang="en-US" dirty="0"/>
          </a:p>
        </p:txBody>
      </p:sp>
    </p:spTree>
    <p:extLst>
      <p:ext uri="{BB962C8B-B14F-4D97-AF65-F5344CB8AC3E}">
        <p14:creationId xmlns:p14="http://schemas.microsoft.com/office/powerpoint/2010/main" val="2358497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8A2F3A-7B63-5A24-7E8B-25C91E7C2EE5}"/>
              </a:ext>
            </a:extLst>
          </p:cNvPr>
          <p:cNvSpPr txBox="1"/>
          <p:nvPr/>
        </p:nvSpPr>
        <p:spPr>
          <a:xfrm>
            <a:off x="3568390" y="252761"/>
            <a:ext cx="3590693" cy="2646878"/>
          </a:xfrm>
          <a:prstGeom prst="rect">
            <a:avLst/>
          </a:prstGeom>
          <a:noFill/>
        </p:spPr>
        <p:txBody>
          <a:bodyPr wrap="square" rtlCol="0">
            <a:spAutoFit/>
          </a:bodyPr>
          <a:lstStyle/>
          <a:p>
            <a:r>
              <a:rPr lang="en-US" sz="2000" b="1" dirty="0"/>
              <a:t>Spectral Vectors and Peptide Scoring</a:t>
            </a:r>
            <a:endParaRPr lang="fa-IR" sz="2000" b="1" dirty="0"/>
          </a:p>
          <a:p>
            <a:endParaRPr lang="en-US" b="1" dirty="0"/>
          </a:p>
          <a:p>
            <a:r>
              <a:rPr lang="en-US" dirty="0"/>
              <a:t>In the remainder of this chapter, we work with </a:t>
            </a:r>
            <a:r>
              <a:rPr lang="en-US" b="1" dirty="0"/>
              <a:t>spectral vectors</a:t>
            </a:r>
            <a:r>
              <a:rPr lang="en-US" dirty="0"/>
              <a:t> rather than raw mass spectra. Representing spectra as vectors makes peptide–spectrum comparison more systematic and allows the use of simple mathematical operations for scoring.</a:t>
            </a:r>
          </a:p>
          <a:p>
            <a:endParaRPr lang="en-US" dirty="0"/>
          </a:p>
        </p:txBody>
      </p:sp>
      <p:sp>
        <p:nvSpPr>
          <p:cNvPr id="5" name="TextBox 4">
            <a:extLst>
              <a:ext uri="{FF2B5EF4-FFF2-40B4-BE49-F238E27FC236}">
                <a16:creationId xmlns:a16="http://schemas.microsoft.com/office/drawing/2014/main" id="{2C73EE63-C3AB-F9B1-1C42-D4E2972F87E6}"/>
              </a:ext>
            </a:extLst>
          </p:cNvPr>
          <p:cNvSpPr txBox="1"/>
          <p:nvPr/>
        </p:nvSpPr>
        <p:spPr>
          <a:xfrm>
            <a:off x="535258" y="2804398"/>
            <a:ext cx="5270811" cy="2339102"/>
          </a:xfrm>
          <a:prstGeom prst="rect">
            <a:avLst/>
          </a:prstGeom>
          <a:noFill/>
        </p:spPr>
        <p:txBody>
          <a:bodyPr wrap="square" rtlCol="0">
            <a:spAutoFit/>
          </a:bodyPr>
          <a:lstStyle/>
          <a:p>
            <a:r>
              <a:rPr lang="en-US" sz="1200" dirty="0"/>
              <a:t>Given a spectral vector </a:t>
            </a:r>
            <a:r>
              <a:rPr lang="en-US" sz="1200" b="1" dirty="0"/>
              <a:t>Spectrum</a:t>
            </a:r>
            <a:r>
              <a:rPr lang="en-US" sz="1200" dirty="0"/>
              <a:t>, the objective is to find a peptide </a:t>
            </a:r>
            <a:r>
              <a:rPr lang="en-US" sz="1200" b="1" dirty="0" err="1"/>
              <a:t>Peptide</a:t>
            </a:r>
            <a:r>
              <a:rPr lang="en-US" sz="1200" dirty="0"/>
              <a:t> that maximizes the scoring function</a:t>
            </a:r>
            <a:br>
              <a:rPr lang="en-US" sz="1200" dirty="0"/>
            </a:br>
            <a:r>
              <a:rPr lang="en-US" sz="1200" b="1" dirty="0"/>
              <a:t>SCORE(Peptide, Spectrum)</a:t>
            </a:r>
            <a:r>
              <a:rPr lang="en-US" sz="1200" dirty="0"/>
              <a:t>, which measures how well the peptide explains the observed spectrum.</a:t>
            </a:r>
          </a:p>
          <a:p>
            <a:r>
              <a:rPr lang="en-US" sz="1200" dirty="0"/>
              <a:t>Since a peptide can only generate a spectrum with the same parent mass, the </a:t>
            </a:r>
            <a:r>
              <a:rPr lang="en-US" sz="1200" b="1" dirty="0"/>
              <a:t>peptide vector must have the same length as the spectral vector</a:t>
            </a:r>
            <a:r>
              <a:rPr lang="en-US" sz="1200" dirty="0"/>
              <a:t>. This length corresponds to the total mass of the peptide. To strictly enforce this physical constraint, the score between a peptide vector and a spectral vector of different lengths is defined as </a:t>
            </a:r>
            <a:r>
              <a:rPr lang="en-US" sz="1200" b="1" dirty="0"/>
              <a:t>negative infinity (−∞)</a:t>
            </a:r>
            <a:r>
              <a:rPr lang="en-US" sz="1200" dirty="0"/>
              <a:t>. As a result, peptides whose masses do not match the spectrum are automatically excluded from consideration.</a:t>
            </a:r>
          </a:p>
          <a:p>
            <a:endParaRPr lang="en-US" dirty="0"/>
          </a:p>
        </p:txBody>
      </p:sp>
    </p:spTree>
    <p:extLst>
      <p:ext uri="{BB962C8B-B14F-4D97-AF65-F5344CB8AC3E}">
        <p14:creationId xmlns:p14="http://schemas.microsoft.com/office/powerpoint/2010/main" val="2314803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72AD13-E89D-AB10-5996-CEB17910C766}"/>
              </a:ext>
            </a:extLst>
          </p:cNvPr>
          <p:cNvSpPr txBox="1"/>
          <p:nvPr/>
        </p:nvSpPr>
        <p:spPr>
          <a:xfrm>
            <a:off x="193287" y="1507358"/>
            <a:ext cx="3806283" cy="3539430"/>
          </a:xfrm>
          <a:prstGeom prst="rect">
            <a:avLst/>
          </a:prstGeom>
          <a:noFill/>
        </p:spPr>
        <p:txBody>
          <a:bodyPr wrap="square" rtlCol="0">
            <a:spAutoFit/>
          </a:bodyPr>
          <a:lstStyle/>
          <a:p>
            <a:r>
              <a:rPr lang="en-US" b="1" dirty="0"/>
              <a:t>Node Weights:</a:t>
            </a:r>
            <a:endParaRPr lang="en-US" dirty="0"/>
          </a:p>
          <a:p>
            <a:r>
              <a:rPr lang="en-US" dirty="0"/>
              <a:t>Each node is assigned a weight equal to its corresponding value in the spectral vector, reflecting the intensity observed at that mass.</a:t>
            </a:r>
          </a:p>
          <a:p>
            <a:r>
              <a:rPr lang="en-US" dirty="0"/>
              <a:t>The source node (0) has a weight of zero, since it represents the starting point with no accumulated mass.</a:t>
            </a:r>
          </a:p>
          <a:p>
            <a:r>
              <a:rPr lang="en-US" b="1" dirty="0"/>
              <a:t> Practical Application:</a:t>
            </a:r>
            <a:endParaRPr lang="en-US" dirty="0"/>
          </a:p>
          <a:p>
            <a:r>
              <a:rPr lang="en-US" dirty="0"/>
              <a:t>The DAG allows us to find </a:t>
            </a:r>
            <a:r>
              <a:rPr lang="en-US" b="1" dirty="0"/>
              <a:t>highest-weight paths</a:t>
            </a:r>
            <a:r>
              <a:rPr lang="en-US" dirty="0"/>
              <a:t>, which correspond to the most likely peptide sequences matching the given spectrum.</a:t>
            </a:r>
          </a:p>
          <a:p>
            <a:r>
              <a:rPr lang="en-US" dirty="0"/>
              <a:t>By maximizing the total weight along a path, we can identify the peptide whose theoretical spectrum best fits the observed data.</a:t>
            </a:r>
          </a:p>
          <a:p>
            <a:endParaRPr lang="en-US" dirty="0"/>
          </a:p>
        </p:txBody>
      </p:sp>
      <p:sp>
        <p:nvSpPr>
          <p:cNvPr id="6" name="TextBox 5">
            <a:extLst>
              <a:ext uri="{FF2B5EF4-FFF2-40B4-BE49-F238E27FC236}">
                <a16:creationId xmlns:a16="http://schemas.microsoft.com/office/drawing/2014/main" id="{8A5EF4CE-8507-B0B1-741C-7DEF83D6C896}"/>
              </a:ext>
            </a:extLst>
          </p:cNvPr>
          <p:cNvSpPr txBox="1"/>
          <p:nvPr/>
        </p:nvSpPr>
        <p:spPr>
          <a:xfrm>
            <a:off x="193287" y="96712"/>
            <a:ext cx="3590693" cy="1569660"/>
          </a:xfrm>
          <a:prstGeom prst="rect">
            <a:avLst/>
          </a:prstGeom>
          <a:noFill/>
        </p:spPr>
        <p:txBody>
          <a:bodyPr wrap="square" rtlCol="0">
            <a:spAutoFit/>
          </a:bodyPr>
          <a:lstStyle/>
          <a:p>
            <a:r>
              <a:rPr lang="en-US" sz="3200" b="1" dirty="0">
                <a:latin typeface="Bahnschrift Light Condensed" panose="020B0502040204020203" pitchFamily="34" charset="0"/>
              </a:rPr>
              <a:t>Node Weights and Practical Application</a:t>
            </a:r>
          </a:p>
          <a:p>
            <a:endParaRPr lang="en-US" sz="3200" dirty="0"/>
          </a:p>
        </p:txBody>
      </p:sp>
    </p:spTree>
    <p:extLst>
      <p:ext uri="{BB962C8B-B14F-4D97-AF65-F5344CB8AC3E}">
        <p14:creationId xmlns:p14="http://schemas.microsoft.com/office/powerpoint/2010/main" val="3359098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E40EE-098F-5276-FBFD-18354138871C}"/>
              </a:ext>
            </a:extLst>
          </p:cNvPr>
          <p:cNvSpPr>
            <a:spLocks noGrp="1"/>
          </p:cNvSpPr>
          <p:nvPr>
            <p:ph type="title"/>
          </p:nvPr>
        </p:nvSpPr>
        <p:spPr/>
        <p:txBody>
          <a:bodyPr/>
          <a:lstStyle/>
          <a:p>
            <a:r>
              <a:rPr lang="en-US" b="1" dirty="0">
                <a:latin typeface="Sitka Display Semibold" pitchFamily="2" charset="0"/>
              </a:rPr>
              <a:t>Peptide Identification</a:t>
            </a:r>
            <a:br>
              <a:rPr lang="en-US" b="1" dirty="0"/>
            </a:br>
            <a:endParaRPr lang="en-US" dirty="0"/>
          </a:p>
        </p:txBody>
      </p:sp>
      <p:sp>
        <p:nvSpPr>
          <p:cNvPr id="4" name="TextBox 3">
            <a:extLst>
              <a:ext uri="{FF2B5EF4-FFF2-40B4-BE49-F238E27FC236}">
                <a16:creationId xmlns:a16="http://schemas.microsoft.com/office/drawing/2014/main" id="{1B26107C-4523-26F0-FA1A-7CC138C524E4}"/>
              </a:ext>
            </a:extLst>
          </p:cNvPr>
          <p:cNvSpPr txBox="1"/>
          <p:nvPr/>
        </p:nvSpPr>
        <p:spPr>
          <a:xfrm>
            <a:off x="498087" y="1204332"/>
            <a:ext cx="8415453" cy="4401205"/>
          </a:xfrm>
          <a:prstGeom prst="rect">
            <a:avLst/>
          </a:prstGeom>
          <a:noFill/>
        </p:spPr>
        <p:txBody>
          <a:bodyPr wrap="square" rtlCol="0">
            <a:spAutoFit/>
          </a:bodyPr>
          <a:lstStyle/>
          <a:p>
            <a:r>
              <a:rPr lang="en-US" b="1" dirty="0"/>
              <a:t>Main Challenge in Peptide Sequencing:</a:t>
            </a:r>
            <a:endParaRPr lang="en-US" dirty="0"/>
          </a:p>
          <a:p>
            <a:pPr lvl="1"/>
            <a:r>
              <a:rPr lang="en-US" dirty="0"/>
              <a:t>When we have a mass spectrum (e.g., </a:t>
            </a:r>
            <a:r>
              <a:rPr lang="en-US" b="1" dirty="0"/>
              <a:t>DinosaurSpectrum</a:t>
            </a:r>
            <a:r>
              <a:rPr lang="en-US" dirty="0"/>
              <a:t>), the initial idea might be that the peptide with the </a:t>
            </a:r>
            <a:r>
              <a:rPr lang="en-US" b="1" dirty="0"/>
              <a:t>highest score</a:t>
            </a:r>
            <a:r>
              <a:rPr lang="en-US" dirty="0"/>
              <a:t> is the one that produced the spectrum.</a:t>
            </a:r>
          </a:p>
          <a:p>
            <a:pPr lvl="1"/>
            <a:r>
              <a:rPr lang="en-US" dirty="0"/>
              <a:t>In practice, no scoring function can </a:t>
            </a:r>
            <a:r>
              <a:rPr lang="en-US" b="1" dirty="0"/>
              <a:t>reliably assign the highest score to the true peptide</a:t>
            </a:r>
            <a:r>
              <a:rPr lang="en-US" dirty="0"/>
              <a:t>.</a:t>
            </a:r>
          </a:p>
          <a:p>
            <a:pPr lvl="1"/>
            <a:r>
              <a:rPr lang="en-US" dirty="0"/>
              <a:t>This is because spectra are often noisy, and observed peaks may not perfectly match the theoretical model. Other peptide combinations may also achieve similar high scores.</a:t>
            </a:r>
          </a:p>
          <a:p>
            <a:r>
              <a:rPr lang="en-US" b="1" dirty="0"/>
              <a:t>Solution: Limiting the Search Space:</a:t>
            </a:r>
            <a:endParaRPr lang="en-US" dirty="0"/>
          </a:p>
          <a:p>
            <a:pPr lvl="1"/>
            <a:r>
              <a:rPr lang="en-US" dirty="0"/>
              <a:t>Searching among </a:t>
            </a:r>
            <a:r>
              <a:rPr lang="en-US" b="1" dirty="0"/>
              <a:t>all possible peptides</a:t>
            </a:r>
            <a:r>
              <a:rPr lang="en-US" dirty="0"/>
              <a:t> in the universe is impractical and reduces accuracy.</a:t>
            </a:r>
          </a:p>
          <a:p>
            <a:pPr lvl="1"/>
            <a:r>
              <a:rPr lang="en-US" dirty="0"/>
              <a:t>Fortunately, if we restrict our search to </a:t>
            </a:r>
            <a:r>
              <a:rPr lang="en-US" b="1" dirty="0"/>
              <a:t>peptides present in the species’ proteome</a:t>
            </a:r>
            <a:r>
              <a:rPr lang="en-US" dirty="0"/>
              <a:t>, the correct peptide usually has the </a:t>
            </a:r>
            <a:r>
              <a:rPr lang="en-US" b="1" dirty="0"/>
              <a:t>highest score within this limited set</a:t>
            </a:r>
            <a:r>
              <a:rPr lang="en-US" dirty="0"/>
              <a:t>.</a:t>
            </a:r>
          </a:p>
          <a:p>
            <a:r>
              <a:rPr lang="en-US" dirty="0"/>
              <a:t>This key insight allows us to move from general </a:t>
            </a:r>
            <a:r>
              <a:rPr lang="en-US" b="1" dirty="0"/>
              <a:t>peptide sequencing</a:t>
            </a:r>
            <a:r>
              <a:rPr lang="en-US" dirty="0"/>
              <a:t> to </a:t>
            </a:r>
            <a:r>
              <a:rPr lang="en-US" b="1" dirty="0"/>
              <a:t>species-specific peptide identification</a:t>
            </a:r>
            <a:r>
              <a:rPr lang="en-US" dirty="0"/>
              <a:t>.</a:t>
            </a:r>
          </a:p>
          <a:p>
            <a:r>
              <a:rPr lang="en-US" b="1" dirty="0"/>
              <a:t> Advantages of This Approach:</a:t>
            </a:r>
            <a:endParaRPr lang="en-US" dirty="0"/>
          </a:p>
          <a:p>
            <a:r>
              <a:rPr lang="en-US" b="1" dirty="0"/>
              <a:t>Reduced search space:</a:t>
            </a:r>
            <a:r>
              <a:rPr lang="en-US" dirty="0"/>
              <a:t> Only biologically possible peptides are considered; impossible ones are ignored.</a:t>
            </a:r>
          </a:p>
          <a:p>
            <a:r>
              <a:rPr lang="en-US" b="1" dirty="0"/>
              <a:t>Increased accuracy:</a:t>
            </a:r>
            <a:r>
              <a:rPr lang="en-US" dirty="0"/>
              <a:t> The true peptide is more likely to have the highest score.</a:t>
            </a:r>
          </a:p>
          <a:p>
            <a:r>
              <a:rPr lang="en-US" b="1" dirty="0"/>
              <a:t>Practical application:</a:t>
            </a:r>
            <a:r>
              <a:rPr lang="en-US" dirty="0"/>
              <a:t> This approach is the basis of most modern peptide identification algorithms in bioinformatics and proteomics.</a:t>
            </a:r>
          </a:p>
          <a:p>
            <a:pPr lvl="1"/>
            <a:endParaRPr lang="en-US" dirty="0"/>
          </a:p>
          <a:p>
            <a:endParaRPr lang="en-US" dirty="0"/>
          </a:p>
        </p:txBody>
      </p:sp>
    </p:spTree>
    <p:extLst>
      <p:ext uri="{BB962C8B-B14F-4D97-AF65-F5344CB8AC3E}">
        <p14:creationId xmlns:p14="http://schemas.microsoft.com/office/powerpoint/2010/main" val="660962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0DF9E-000B-8912-A1D2-20A8F9880484}"/>
              </a:ext>
            </a:extLst>
          </p:cNvPr>
          <p:cNvSpPr>
            <a:spLocks noGrp="1"/>
          </p:cNvSpPr>
          <p:nvPr>
            <p:ph type="title"/>
          </p:nvPr>
        </p:nvSpPr>
        <p:spPr/>
        <p:txBody>
          <a:bodyPr/>
          <a:lstStyle/>
          <a:p>
            <a:r>
              <a:rPr lang="en-US" sz="2400" b="1" dirty="0">
                <a:latin typeface="Sitka Subheading" pitchFamily="2" charset="0"/>
              </a:rPr>
              <a:t>Peptide Identification and Peptide-Spectrum Matches (PSMs)</a:t>
            </a:r>
            <a:br>
              <a:rPr lang="en-US" sz="2000" b="1" dirty="0"/>
            </a:br>
            <a:endParaRPr lang="en-US" sz="2000" dirty="0"/>
          </a:p>
        </p:txBody>
      </p:sp>
      <p:sp>
        <p:nvSpPr>
          <p:cNvPr id="4" name="TextBox 3">
            <a:extLst>
              <a:ext uri="{FF2B5EF4-FFF2-40B4-BE49-F238E27FC236}">
                <a16:creationId xmlns:a16="http://schemas.microsoft.com/office/drawing/2014/main" id="{4A1D5DD4-85D0-51AB-C963-590D84AED6E7}"/>
              </a:ext>
            </a:extLst>
          </p:cNvPr>
          <p:cNvSpPr txBox="1"/>
          <p:nvPr/>
        </p:nvSpPr>
        <p:spPr>
          <a:xfrm>
            <a:off x="449765" y="1784196"/>
            <a:ext cx="8244469" cy="2677656"/>
          </a:xfrm>
          <a:prstGeom prst="rect">
            <a:avLst/>
          </a:prstGeom>
          <a:noFill/>
        </p:spPr>
        <p:txBody>
          <a:bodyPr wrap="square" rtlCol="0">
            <a:spAutoFit/>
          </a:bodyPr>
          <a:lstStyle/>
          <a:p>
            <a:r>
              <a:rPr lang="en-US" dirty="0"/>
              <a:t>Approximately </a:t>
            </a:r>
            <a:r>
              <a:rPr lang="en-US" b="1" dirty="0"/>
              <a:t>90% of proteins in animal bones are collagen</a:t>
            </a:r>
            <a:r>
              <a:rPr lang="en-US" dirty="0"/>
              <a:t>, and dinosaur bones undoubtedly contained collagen. The likelihood of other proteins surviving for millions of years is extremely low. Since </a:t>
            </a:r>
            <a:r>
              <a:rPr lang="en-US" b="1" dirty="0"/>
              <a:t>collagen sequences are often conserved across species</a:t>
            </a:r>
            <a:r>
              <a:rPr lang="en-US" dirty="0"/>
              <a:t>, Asara reasoned that any surviving proteins in the T. rex fossil would likely be similar to collagens from present-day species.</a:t>
            </a:r>
          </a:p>
          <a:p>
            <a:r>
              <a:rPr lang="en-US" dirty="0"/>
              <a:t>As a sanity check, Asara compared the T. rex spectra against the entire </a:t>
            </a:r>
            <a:r>
              <a:rPr lang="en-US" b="1" dirty="0" err="1"/>
              <a:t>UniProt</a:t>
            </a:r>
            <a:r>
              <a:rPr lang="en-US" b="1" dirty="0"/>
              <a:t> database</a:t>
            </a:r>
            <a:r>
              <a:rPr lang="en-US" dirty="0"/>
              <a:t>, which contains proteins from hundreds of species, totaling nearly 200 million amino acids. He also included </a:t>
            </a:r>
            <a:r>
              <a:rPr lang="en-US" b="1" dirty="0"/>
              <a:t>mutated versions of modern collagens</a:t>
            </a:r>
            <a:r>
              <a:rPr lang="en-US" dirty="0"/>
              <a:t> to model potential differences between these collagens and those in T. rex, creating an extended database called </a:t>
            </a:r>
            <a:r>
              <a:rPr lang="en-US" b="1" dirty="0" err="1"/>
              <a:t>UniProt</a:t>
            </a:r>
            <a:r>
              <a:rPr lang="en-US" b="1" dirty="0"/>
              <a:t>+</a:t>
            </a:r>
            <a:r>
              <a:rPr lang="en-US" dirty="0"/>
              <a:t>.</a:t>
            </a:r>
          </a:p>
          <a:p>
            <a:r>
              <a:rPr lang="en-US" dirty="0"/>
              <a:t>The results showed that most high-scoring peptides in this database were </a:t>
            </a:r>
            <a:r>
              <a:rPr lang="en-US" b="1" dirty="0"/>
              <a:t>chicken collagens</a:t>
            </a:r>
            <a:r>
              <a:rPr lang="en-US" dirty="0"/>
              <a:t>, supporting the hypothesis that </a:t>
            </a:r>
            <a:r>
              <a:rPr lang="en-US" b="1" dirty="0"/>
              <a:t>birds evolved from dinosaurs</a:t>
            </a:r>
            <a:r>
              <a:rPr lang="en-US" dirty="0"/>
              <a:t>. In fact, </a:t>
            </a:r>
            <a:r>
              <a:rPr lang="en-US" b="1" dirty="0" err="1"/>
              <a:t>DinosaurPeptide</a:t>
            </a:r>
            <a:r>
              <a:rPr lang="en-US" dirty="0"/>
              <a:t> differs by only one mutation from a chicken collagen peptide.</a:t>
            </a:r>
          </a:p>
          <a:p>
            <a:endParaRPr lang="en-US" dirty="0"/>
          </a:p>
        </p:txBody>
      </p:sp>
    </p:spTree>
    <p:extLst>
      <p:ext uri="{BB962C8B-B14F-4D97-AF65-F5344CB8AC3E}">
        <p14:creationId xmlns:p14="http://schemas.microsoft.com/office/powerpoint/2010/main" val="608416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4FEFA3-1085-BC9D-6068-C2B59C1C32BA}"/>
              </a:ext>
            </a:extLst>
          </p:cNvPr>
          <p:cNvSpPr>
            <a:spLocks noGrp="1"/>
          </p:cNvSpPr>
          <p:nvPr>
            <p:ph type="title"/>
          </p:nvPr>
        </p:nvSpPr>
        <p:spPr/>
        <p:txBody>
          <a:bodyPr/>
          <a:lstStyle/>
          <a:p>
            <a:r>
              <a:rPr lang="en-US" dirty="0"/>
              <a:t>story</a:t>
            </a:r>
          </a:p>
        </p:txBody>
      </p:sp>
      <p:sp>
        <p:nvSpPr>
          <p:cNvPr id="6" name="Subtitle 5">
            <a:extLst>
              <a:ext uri="{FF2B5EF4-FFF2-40B4-BE49-F238E27FC236}">
                <a16:creationId xmlns:a16="http://schemas.microsoft.com/office/drawing/2014/main" id="{6B860FC2-C002-B79E-B9A9-9BF3035371F4}"/>
              </a:ext>
            </a:extLst>
          </p:cNvPr>
          <p:cNvSpPr>
            <a:spLocks noGrp="1"/>
          </p:cNvSpPr>
          <p:nvPr>
            <p:ph type="subTitle" idx="1"/>
          </p:nvPr>
        </p:nvSpPr>
        <p:spPr>
          <a:xfrm flipH="1">
            <a:off x="487102" y="5186154"/>
            <a:ext cx="8050800" cy="1880700"/>
          </a:xfrm>
        </p:spPr>
        <p:txBody>
          <a:bodyPr/>
          <a:lstStyle/>
          <a:p>
            <a:endParaRPr lang="en-US" dirty="0"/>
          </a:p>
        </p:txBody>
      </p:sp>
      <p:sp>
        <p:nvSpPr>
          <p:cNvPr id="7" name="TextBox 6">
            <a:extLst>
              <a:ext uri="{FF2B5EF4-FFF2-40B4-BE49-F238E27FC236}">
                <a16:creationId xmlns:a16="http://schemas.microsoft.com/office/drawing/2014/main" id="{B6DBAA92-699A-A28A-7B21-B8573BA2E38B}"/>
              </a:ext>
            </a:extLst>
          </p:cNvPr>
          <p:cNvSpPr txBox="1"/>
          <p:nvPr/>
        </p:nvSpPr>
        <p:spPr>
          <a:xfrm>
            <a:off x="1486828" y="1215836"/>
            <a:ext cx="6348761" cy="3970318"/>
          </a:xfrm>
          <a:prstGeom prst="rect">
            <a:avLst/>
          </a:prstGeom>
          <a:noFill/>
        </p:spPr>
        <p:txBody>
          <a:bodyPr wrap="square" rtlCol="0">
            <a:spAutoFit/>
          </a:bodyPr>
          <a:lstStyle/>
          <a:p>
            <a:r>
              <a:rPr lang="en-US" dirty="0"/>
              <a:t>Jack Horner had serious difficulties with reading and mathematics as a child, and later in life he was diagnosed with dyslexia. Despite this, he had a strong passion for dinosaurs. Even though he failed academically and dropped out of college, he eventually became one of the most famous paleontologists in the world and inspired characters in </a:t>
            </a:r>
            <a:r>
              <a:rPr lang="en-US" i="1" dirty="0"/>
              <a:t>Jurassic Park</a:t>
            </a:r>
            <a:r>
              <a:rPr lang="en-US" dirty="0"/>
              <a:t>.</a:t>
            </a:r>
          </a:p>
          <a:p>
            <a:r>
              <a:rPr lang="en-US" dirty="0"/>
              <a:t>For a long time, paleontology was mostly a descriptive science and did not depend much on mathematics or computation. That changed when Horner discovered a 68-million-year-old Tyrannosaurus rex fossil. A small piece of this fossil was later analyzed, and surprisingly, remnants of ancient proteins were found.</a:t>
            </a:r>
          </a:p>
          <a:p>
            <a:r>
              <a:rPr lang="en-US" dirty="0"/>
              <a:t>Scientists used mass spectrometry to analyze these protein fragments, called peptides. After analyzing thousands of spectra, they discovered that the peptides from T. rex were very similar to chicken peptides. This provided the first molecular evidence that modern birds evolved from dinosaurs.</a:t>
            </a:r>
          </a:p>
          <a:p>
            <a:r>
              <a:rPr lang="en-US" dirty="0"/>
              <a:t>This story shows how computational methods and algorithms are essential for answering biological questions that cannot be solved by traditional methods alone</a:t>
            </a:r>
          </a:p>
          <a:p>
            <a:endParaRPr lang="en-US" dirty="0"/>
          </a:p>
        </p:txBody>
      </p:sp>
    </p:spTree>
    <p:extLst>
      <p:ext uri="{BB962C8B-B14F-4D97-AF65-F5344CB8AC3E}">
        <p14:creationId xmlns:p14="http://schemas.microsoft.com/office/powerpoint/2010/main" val="1750843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0C892-B2E9-ED29-E5D6-7B75931C14A2}"/>
              </a:ext>
            </a:extLst>
          </p:cNvPr>
          <p:cNvSpPr>
            <a:spLocks noGrp="1"/>
          </p:cNvSpPr>
          <p:nvPr>
            <p:ph type="title"/>
          </p:nvPr>
        </p:nvSpPr>
        <p:spPr/>
        <p:txBody>
          <a:bodyPr/>
          <a:lstStyle/>
          <a:p>
            <a:r>
              <a:rPr lang="en-US" sz="2800" b="1" dirty="0" err="1">
                <a:latin typeface="Sitka Display Semibold" pitchFamily="2" charset="0"/>
              </a:rPr>
              <a:t>DecoyProteome</a:t>
            </a:r>
            <a:r>
              <a:rPr lang="en-US" sz="2800" b="1" dirty="0">
                <a:latin typeface="Sitka Display Semibold" pitchFamily="2" charset="0"/>
              </a:rPr>
              <a:t> and the False Discovery Rate (FDR)</a:t>
            </a:r>
            <a:br>
              <a:rPr lang="en-US" b="1" dirty="0"/>
            </a:b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E60CC5-2322-5EF7-90A4-87759575AEC5}"/>
                  </a:ext>
                </a:extLst>
              </p:cNvPr>
              <p:cNvSpPr txBox="1"/>
              <p:nvPr/>
            </p:nvSpPr>
            <p:spPr>
              <a:xfrm>
                <a:off x="535259" y="1226634"/>
                <a:ext cx="8683082" cy="3618298"/>
              </a:xfrm>
              <a:prstGeom prst="rect">
                <a:avLst/>
              </a:prstGeom>
              <a:noFill/>
            </p:spPr>
            <p:txBody>
              <a:bodyPr wrap="square" rtlCol="0">
                <a:spAutoFit/>
              </a:bodyPr>
              <a:lstStyle/>
              <a:p>
                <a:endParaRPr lang="en-US" sz="1200" dirty="0"/>
              </a:p>
              <a:p>
                <a:r>
                  <a:rPr lang="en-US" sz="1200" dirty="0"/>
                  <a:t>In peptide identification, each candidate peptide is compared to spectra, and </a:t>
                </a:r>
                <a:r>
                  <a:rPr lang="en-US" sz="1200" b="1" dirty="0"/>
                  <a:t>a score is assigned</a:t>
                </a:r>
                <a:r>
                  <a:rPr lang="en-US" sz="1200" dirty="0"/>
                  <a:t> to each match.</a:t>
                </a:r>
              </a:p>
              <a:p>
                <a:r>
                  <a:rPr lang="en-US" sz="1200" dirty="0"/>
                  <a:t>However, </a:t>
                </a:r>
                <a:r>
                  <a:rPr lang="en-US" sz="1200" b="1" dirty="0"/>
                  <a:t>random sequences can sometimes achieve high scores</a:t>
                </a:r>
                <a:r>
                  <a:rPr lang="en-US" sz="1200" dirty="0"/>
                  <a:t>, even if they are not the true peptides.</a:t>
                </a:r>
              </a:p>
              <a:p>
                <a:r>
                  <a:rPr lang="en-US" sz="1200" dirty="0"/>
                  <a:t>Therefore, a high score alone is </a:t>
                </a:r>
                <a:r>
                  <a:rPr lang="en-US" sz="1200" b="1" dirty="0"/>
                  <a:t>not sufficient</a:t>
                </a:r>
                <a:r>
                  <a:rPr lang="en-US" sz="1200" dirty="0"/>
                  <a:t>; we need to </a:t>
                </a:r>
                <a:r>
                  <a:rPr lang="en-US" sz="1200" b="1" dirty="0"/>
                  <a:t>evaluate the statistical significance</a:t>
                </a:r>
                <a:r>
                  <a:rPr lang="en-US" sz="1200" dirty="0"/>
                  <a:t> of each match.</a:t>
                </a:r>
              </a:p>
              <a:p>
                <a:br>
                  <a:rPr lang="en-US" sz="1200" dirty="0"/>
                </a:br>
                <a:endParaRPr lang="en-US" sz="1200" dirty="0"/>
              </a:p>
              <a:p>
                <a:r>
                  <a:rPr lang="en-US" sz="1200" b="1" dirty="0" err="1"/>
                  <a:t>DecoyProteome</a:t>
                </a:r>
                <a:r>
                  <a:rPr lang="en-US" sz="1200" b="1" dirty="0"/>
                  <a:t> – Random Control</a:t>
                </a:r>
              </a:p>
              <a:p>
                <a:r>
                  <a:rPr lang="en-US" sz="1200" dirty="0"/>
                  <a:t>To estimate false positives, we construct a </a:t>
                </a:r>
                <a:r>
                  <a:rPr lang="en-US" sz="1200" b="1" dirty="0"/>
                  <a:t>decoy proteome</a:t>
                </a:r>
                <a:r>
                  <a:rPr lang="en-US" sz="1200" dirty="0"/>
                  <a:t>: a completely random amino acid string of the same length as the real proteome, where each amino acid is equally likely (</a:t>
                </a:r>
                <a14:m>
                  <m:oMath xmlns:m="http://schemas.openxmlformats.org/officeDocument/2006/math">
                    <m:r>
                      <a:rPr lang="en-US" sz="1200">
                        <a:latin typeface="Cambria Math" panose="02040503050406030204" pitchFamily="18" charset="0"/>
                      </a:rPr>
                      <m:t>1</m:t>
                    </m:r>
                    <m:r>
                      <a:rPr lang="en-US" sz="1200">
                        <a:latin typeface="Cambria Math" panose="02040503050406030204" pitchFamily="18" charset="0"/>
                      </a:rPr>
                      <m:t>/</m:t>
                    </m:r>
                    <m:r>
                      <a:rPr lang="en-US" sz="1200">
                        <a:latin typeface="Cambria Math" panose="02040503050406030204" pitchFamily="18" charset="0"/>
                      </a:rPr>
                      <m:t>20</m:t>
                    </m:r>
                  </m:oMath>
                </a14:m>
                <a:r>
                  <a:rPr lang="en-US" sz="1200" dirty="0"/>
                  <a:t>).</a:t>
                </a:r>
              </a:p>
              <a:p>
                <a:r>
                  <a:rPr lang="en-US" sz="1200" dirty="0"/>
                  <a:t>We perform the </a:t>
                </a:r>
                <a:r>
                  <a:rPr lang="en-US" sz="1200" b="1" dirty="0"/>
                  <a:t>PSM search</a:t>
                </a:r>
                <a:r>
                  <a:rPr lang="en-US" sz="1200" dirty="0"/>
                  <a:t> using the same score threshold on the decoy proteome.</a:t>
                </a:r>
              </a:p>
              <a:p>
                <a:r>
                  <a:rPr lang="en-US" sz="1200" dirty="0"/>
                  <a:t>Matches in </a:t>
                </a:r>
                <a:r>
                  <a:rPr lang="en-US" sz="1200" dirty="0" err="1"/>
                  <a:t>DecoyProteome</a:t>
                </a:r>
                <a:r>
                  <a:rPr lang="en-US" sz="1200" dirty="0"/>
                  <a:t> are </a:t>
                </a:r>
                <a:r>
                  <a:rPr lang="en-US" sz="1200" b="1" dirty="0"/>
                  <a:t>not biologically relevant</a:t>
                </a:r>
                <a:r>
                  <a:rPr lang="en-US" sz="1200" dirty="0"/>
                  <a:t>; they are random artifacts.</a:t>
                </a:r>
              </a:p>
              <a:p>
                <a:r>
                  <a:rPr lang="en-US" sz="1200" dirty="0"/>
                  <a:t>The </a:t>
                </a:r>
                <a:r>
                  <a:rPr lang="en-US" sz="1200" b="1" dirty="0"/>
                  <a:t>number of decoy matches</a:t>
                </a:r>
                <a:r>
                  <a:rPr lang="en-US" sz="1200" dirty="0"/>
                  <a:t> gives a </a:t>
                </a:r>
                <a:r>
                  <a:rPr lang="en-US" sz="1200" b="1" dirty="0"/>
                  <a:t>rough estimate of false positives</a:t>
                </a:r>
                <a:r>
                  <a:rPr lang="en-US" sz="1200" dirty="0"/>
                  <a:t> in the real proteome search.</a:t>
                </a:r>
              </a:p>
              <a:p>
                <a:endParaRPr lang="en-US" sz="1200" dirty="0"/>
              </a:p>
              <a:p>
                <a:r>
                  <a:rPr lang="en-US" sz="1200" b="1" dirty="0"/>
                  <a:t>Defining FDR (False Discovery Rate)</a:t>
                </a:r>
              </a:p>
              <a:p>
                <a:pPr/>
                <a14:m>
                  <m:oMathPara xmlns:m="http://schemas.openxmlformats.org/officeDocument/2006/math">
                    <m:oMathParaPr>
                      <m:jc m:val="centerGroup"/>
                    </m:oMathParaPr>
                    <m:oMath xmlns:m="http://schemas.openxmlformats.org/officeDocument/2006/math">
                      <m:r>
                        <m:rPr>
                          <m:nor/>
                        </m:rPr>
                        <a:rPr lang="en-US" sz="1200"/>
                        <m:t>FDR</m:t>
                      </m:r>
                      <m:r>
                        <a:rPr lang="en-US" sz="1200">
                          <a:latin typeface="Cambria Math" panose="02040503050406030204" pitchFamily="18" charset="0"/>
                        </a:rPr>
                        <m:t>=</m:t>
                      </m:r>
                      <m:f>
                        <m:fPr>
                          <m:ctrlPr>
                            <a:rPr lang="fa-IR" sz="1200" i="1">
                              <a:latin typeface="Cambria Math" panose="02040503050406030204" pitchFamily="18" charset="0"/>
                            </a:rPr>
                          </m:ctrlPr>
                        </m:fPr>
                        <m:num>
                          <m:r>
                            <m:rPr>
                              <m:nor/>
                            </m:rPr>
                            <a:rPr lang="en-US" sz="1200" i="1"/>
                            <m:t>Number</m:t>
                          </m:r>
                          <m:r>
                            <m:rPr>
                              <m:nor/>
                            </m:rPr>
                            <a:rPr lang="en-US" sz="1200" i="1"/>
                            <m:t> </m:t>
                          </m:r>
                          <m:r>
                            <m:rPr>
                              <m:nor/>
                            </m:rPr>
                            <a:rPr lang="en-US" sz="1200" i="1"/>
                            <m:t>of</m:t>
                          </m:r>
                          <m:r>
                            <m:rPr>
                              <m:nor/>
                            </m:rPr>
                            <a:rPr lang="en-US" sz="1200" i="1"/>
                            <m:t> </m:t>
                          </m:r>
                          <m:r>
                            <m:rPr>
                              <m:nor/>
                            </m:rPr>
                            <a:rPr lang="en-US" sz="1200" i="1"/>
                            <m:t>PSMs</m:t>
                          </m:r>
                          <m:r>
                            <m:rPr>
                              <m:nor/>
                            </m:rPr>
                            <a:rPr lang="en-US" sz="1200" i="1"/>
                            <m:t> </m:t>
                          </m:r>
                          <m:r>
                            <m:rPr>
                              <m:nor/>
                            </m:rPr>
                            <a:rPr lang="en-US" sz="1200" i="1"/>
                            <m:t>in</m:t>
                          </m:r>
                          <m:r>
                            <m:rPr>
                              <m:nor/>
                            </m:rPr>
                            <a:rPr lang="en-US" sz="1200" i="1"/>
                            <m:t> </m:t>
                          </m:r>
                          <m:r>
                            <m:rPr>
                              <m:nor/>
                            </m:rPr>
                            <a:rPr lang="en-US" sz="1200" i="1"/>
                            <m:t>DecoyProteome</m:t>
                          </m:r>
                        </m:num>
                        <m:den>
                          <m:r>
                            <m:rPr>
                              <m:nor/>
                            </m:rPr>
                            <a:rPr lang="en-US" sz="1200" i="1"/>
                            <m:t>Number</m:t>
                          </m:r>
                          <m:r>
                            <m:rPr>
                              <m:nor/>
                            </m:rPr>
                            <a:rPr lang="en-US" sz="1200" i="1"/>
                            <m:t> </m:t>
                          </m:r>
                          <m:r>
                            <m:rPr>
                              <m:nor/>
                            </m:rPr>
                            <a:rPr lang="en-US" sz="1200" i="1"/>
                            <m:t>of</m:t>
                          </m:r>
                          <m:r>
                            <m:rPr>
                              <m:nor/>
                            </m:rPr>
                            <a:rPr lang="en-US" sz="1200" i="1"/>
                            <m:t> </m:t>
                          </m:r>
                          <m:r>
                            <m:rPr>
                              <m:nor/>
                            </m:rPr>
                            <a:rPr lang="en-US" sz="1200" i="1"/>
                            <m:t>PSMs</m:t>
                          </m:r>
                          <m:r>
                            <m:rPr>
                              <m:nor/>
                            </m:rPr>
                            <a:rPr lang="en-US" sz="1200" i="1"/>
                            <m:t> </m:t>
                          </m:r>
                          <m:r>
                            <m:rPr>
                              <m:nor/>
                            </m:rPr>
                            <a:rPr lang="en-US" sz="1200" i="1"/>
                            <m:t>in</m:t>
                          </m:r>
                          <m:r>
                            <m:rPr>
                              <m:nor/>
                            </m:rPr>
                            <a:rPr lang="en-US" sz="1200" i="1"/>
                            <m:t> </m:t>
                          </m:r>
                          <m:r>
                            <m:rPr>
                              <m:nor/>
                            </m:rPr>
                            <a:rPr lang="en-US" sz="1200" i="1"/>
                            <m:t>Real</m:t>
                          </m:r>
                          <m:r>
                            <m:rPr>
                              <m:nor/>
                            </m:rPr>
                            <a:rPr lang="en-US" sz="1200" i="1"/>
                            <m:t> </m:t>
                          </m:r>
                          <m:r>
                            <m:rPr>
                              <m:nor/>
                            </m:rPr>
                            <a:rPr lang="en-US" sz="1200" i="1"/>
                            <m:t>Proteome</m:t>
                          </m:r>
                        </m:den>
                      </m:f>
                    </m:oMath>
                  </m:oMathPara>
                </a14:m>
                <a:endParaRPr lang="fa-IR" sz="1200" dirty="0"/>
              </a:p>
              <a:p>
                <a:r>
                  <a:rPr lang="en-US" sz="1200" b="1" dirty="0"/>
                  <a:t>Low FDR</a:t>
                </a:r>
                <a:r>
                  <a:rPr lang="en-US" sz="1200" dirty="0"/>
                  <a:t> → high confidence that most PSMs are real.</a:t>
                </a:r>
              </a:p>
              <a:p>
                <a:r>
                  <a:rPr lang="en-US" sz="1200" b="1" dirty="0"/>
                  <a:t>High FDR</a:t>
                </a:r>
                <a:r>
                  <a:rPr lang="en-US" sz="1200" dirty="0"/>
                  <a:t> → low confidence; many matches may be random.</a:t>
                </a:r>
              </a:p>
              <a:p>
                <a:endParaRPr lang="en-US" dirty="0"/>
              </a:p>
            </p:txBody>
          </p:sp>
        </mc:Choice>
        <mc:Fallback xmlns="">
          <p:sp>
            <p:nvSpPr>
              <p:cNvPr id="4" name="TextBox 3">
                <a:extLst>
                  <a:ext uri="{FF2B5EF4-FFF2-40B4-BE49-F238E27FC236}">
                    <a16:creationId xmlns:a16="http://schemas.microsoft.com/office/drawing/2014/main" id="{98E60CC5-2322-5EF7-90A4-87759575AEC5}"/>
                  </a:ext>
                </a:extLst>
              </p:cNvPr>
              <p:cNvSpPr txBox="1">
                <a:spLocks noRot="1" noChangeAspect="1" noMove="1" noResize="1" noEditPoints="1" noAdjustHandles="1" noChangeArrowheads="1" noChangeShapeType="1" noTextEdit="1"/>
              </p:cNvSpPr>
              <p:nvPr/>
            </p:nvSpPr>
            <p:spPr>
              <a:xfrm>
                <a:off x="535259" y="1226634"/>
                <a:ext cx="8683082" cy="3618298"/>
              </a:xfrm>
              <a:prstGeom prst="rect">
                <a:avLst/>
              </a:prstGeom>
              <a:blipFill>
                <a:blip r:embed="rId2"/>
                <a:stretch>
                  <a:fillRect l="-70"/>
                </a:stretch>
              </a:blipFill>
            </p:spPr>
            <p:txBody>
              <a:bodyPr/>
              <a:lstStyle/>
              <a:p>
                <a:r>
                  <a:rPr lang="en-US">
                    <a:noFill/>
                  </a:rPr>
                  <a:t> </a:t>
                </a:r>
              </a:p>
            </p:txBody>
          </p:sp>
        </mc:Fallback>
      </mc:AlternateContent>
    </p:spTree>
    <p:extLst>
      <p:ext uri="{BB962C8B-B14F-4D97-AF65-F5344CB8AC3E}">
        <p14:creationId xmlns:p14="http://schemas.microsoft.com/office/powerpoint/2010/main" val="17534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8" name="TextBox 7">
            <a:extLst>
              <a:ext uri="{FF2B5EF4-FFF2-40B4-BE49-F238E27FC236}">
                <a16:creationId xmlns:a16="http://schemas.microsoft.com/office/drawing/2014/main" id="{0ADACF5C-7364-66CD-9155-1F49F8BE2FE0}"/>
              </a:ext>
            </a:extLst>
          </p:cNvPr>
          <p:cNvSpPr txBox="1"/>
          <p:nvPr/>
        </p:nvSpPr>
        <p:spPr>
          <a:xfrm>
            <a:off x="5360019" y="0"/>
            <a:ext cx="3731941" cy="2031325"/>
          </a:xfrm>
          <a:prstGeom prst="rect">
            <a:avLst/>
          </a:prstGeom>
          <a:noFill/>
        </p:spPr>
        <p:txBody>
          <a:bodyPr wrap="square" rtlCol="0">
            <a:spAutoFit/>
          </a:bodyPr>
          <a:lstStyle/>
          <a:p>
            <a:r>
              <a:rPr lang="en-US" b="1" dirty="0"/>
              <a:t>Example:</a:t>
            </a:r>
          </a:p>
          <a:p>
            <a:r>
              <a:rPr lang="en-US" dirty="0"/>
              <a:t>Search in real proteome: 100 PSMs</a:t>
            </a:r>
          </a:p>
          <a:p>
            <a:r>
              <a:rPr lang="en-US" dirty="0"/>
              <a:t>Search in decoy proteome: 5 PSMs</a:t>
            </a:r>
            <a:br>
              <a:rPr lang="en-US" dirty="0"/>
            </a:br>
            <a:r>
              <a:rPr lang="en-US" dirty="0"/>
              <a:t>→ </a:t>
            </a:r>
            <a:r>
              <a:rPr lang="en-US" b="1" dirty="0"/>
              <a:t>FDR = 5%</a:t>
            </a:r>
            <a:r>
              <a:rPr lang="en-US" dirty="0"/>
              <a:t>, meaning ~95% of PSMs are likely valid.</a:t>
            </a:r>
          </a:p>
          <a:p>
            <a:r>
              <a:rPr lang="en-US" dirty="0"/>
              <a:t>If decoy search returns ~100 PSMs:</a:t>
            </a:r>
            <a:br>
              <a:rPr lang="en-US" dirty="0"/>
            </a:br>
            <a:r>
              <a:rPr lang="en-US" dirty="0"/>
              <a:t>→ </a:t>
            </a:r>
            <a:r>
              <a:rPr lang="en-US" b="1" dirty="0"/>
              <a:t>FDR ≈ 1</a:t>
            </a:r>
            <a:r>
              <a:rPr lang="en-US" dirty="0"/>
              <a:t>, making it difficult to trust any identified PSM as biologically meaningful.</a:t>
            </a:r>
          </a:p>
          <a:p>
            <a:endParaRPr lang="en-US" dirty="0"/>
          </a:p>
        </p:txBody>
      </p:sp>
      <p:sp>
        <p:nvSpPr>
          <p:cNvPr id="9" name="TextBox 8">
            <a:extLst>
              <a:ext uri="{FF2B5EF4-FFF2-40B4-BE49-F238E27FC236}">
                <a16:creationId xmlns:a16="http://schemas.microsoft.com/office/drawing/2014/main" id="{0FFE402B-07B8-1378-DEA9-37EC21639006}"/>
              </a:ext>
            </a:extLst>
          </p:cNvPr>
          <p:cNvSpPr txBox="1"/>
          <p:nvPr/>
        </p:nvSpPr>
        <p:spPr>
          <a:xfrm>
            <a:off x="4742986" y="1970050"/>
            <a:ext cx="3992136" cy="2769989"/>
          </a:xfrm>
          <a:prstGeom prst="rect">
            <a:avLst/>
          </a:prstGeom>
          <a:noFill/>
        </p:spPr>
        <p:txBody>
          <a:bodyPr wrap="square" rtlCol="0">
            <a:spAutoFit/>
          </a:bodyPr>
          <a:lstStyle/>
          <a:p>
            <a:r>
              <a:rPr lang="en-US" sz="1600" b="1" dirty="0"/>
              <a:t>Connection to the Infinite Monkey Theorem:</a:t>
            </a:r>
            <a:endParaRPr lang="en-US" sz="1600" dirty="0"/>
          </a:p>
          <a:p>
            <a:r>
              <a:rPr lang="en-US" sz="1600" dirty="0"/>
              <a:t>Just as millions of monkeys typing randomly could eventually produce a coherent text, </a:t>
            </a:r>
            <a:r>
              <a:rPr lang="en-US" sz="1600" b="1" dirty="0"/>
              <a:t>billions of random peptides can occasionally achieve high scores</a:t>
            </a:r>
            <a:r>
              <a:rPr lang="en-US" sz="1600" dirty="0"/>
              <a:t>.</a:t>
            </a:r>
          </a:p>
          <a:p>
            <a:r>
              <a:rPr lang="en-US" sz="1600" dirty="0" err="1"/>
              <a:t>DecoyProteome</a:t>
            </a:r>
            <a:r>
              <a:rPr lang="en-US" sz="1600" dirty="0"/>
              <a:t> helps identify these “random monkeys” and remove them from analysis.</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676116-6F02-E562-3928-E268ADB75445}"/>
              </a:ext>
            </a:extLst>
          </p:cNvPr>
          <p:cNvSpPr txBox="1"/>
          <p:nvPr/>
        </p:nvSpPr>
        <p:spPr>
          <a:xfrm>
            <a:off x="200722" y="1033346"/>
            <a:ext cx="3902927" cy="3940098"/>
          </a:xfrm>
          <a:prstGeom prst="rect">
            <a:avLst/>
          </a:prstGeom>
          <a:noFill/>
        </p:spPr>
        <p:txBody>
          <a:bodyPr wrap="square" rtlCol="0">
            <a:spAutoFit/>
          </a:bodyPr>
          <a:lstStyle/>
          <a:p>
            <a:r>
              <a:rPr lang="en-US" b="1" dirty="0"/>
              <a:t>Dictionary:</a:t>
            </a:r>
            <a:r>
              <a:rPr lang="en-US" dirty="0"/>
              <a:t> a set of strings (or peptides) that are considered meaningful or important.</a:t>
            </a:r>
          </a:p>
          <a:p>
            <a:r>
              <a:rPr lang="en-US" dirty="0"/>
              <a:t>In </a:t>
            </a:r>
            <a:r>
              <a:rPr lang="en-US" b="1" dirty="0"/>
              <a:t>peptide–spectrum matching</a:t>
            </a:r>
            <a:r>
              <a:rPr lang="en-US" dirty="0"/>
              <a:t>:</a:t>
            </a:r>
          </a:p>
          <a:p>
            <a:pPr lvl="1"/>
            <a:r>
              <a:rPr lang="en-US" dirty="0"/>
              <a:t>The dictionary is the set of all peptides that score sufficiently high against a given spectrum.</a:t>
            </a:r>
          </a:p>
          <a:p>
            <a:pPr lvl="1"/>
            <a:r>
              <a:rPr lang="en-US" dirty="0"/>
              <a:t>In other words, it contains all peptides that could plausibly explain the observed spectrum.</a:t>
            </a:r>
          </a:p>
          <a:p>
            <a:r>
              <a:rPr lang="en-US" b="1" dirty="0"/>
              <a:t>Monkey and typewriter analogy:</a:t>
            </a:r>
            <a:endParaRPr lang="en-US" dirty="0"/>
          </a:p>
          <a:p>
            <a:pPr lvl="1"/>
            <a:r>
              <a:rPr lang="en-US" dirty="0"/>
              <a:t>Imagine a monkey typing randomly on a typewriter.</a:t>
            </a:r>
          </a:p>
          <a:p>
            <a:pPr lvl="1"/>
            <a:r>
              <a:rPr lang="en-US" dirty="0"/>
              <a:t>Dictionary = the set of all valid English words.</a:t>
            </a:r>
          </a:p>
          <a:p>
            <a:pPr lvl="1"/>
            <a:r>
              <a:rPr lang="en-US" dirty="0"/>
              <a:t>We only care about the strings that are in the dictionary.</a:t>
            </a:r>
          </a:p>
          <a:p>
            <a:r>
              <a:rPr lang="en-US" dirty="0"/>
              <a:t>📌 Key idea: The dictionary defines what counts as a “good candidate” without yet considering probabilities.</a:t>
            </a:r>
          </a:p>
          <a:p>
            <a:endParaRPr lang="en-US" dirty="0"/>
          </a:p>
        </p:txBody>
      </p:sp>
      <p:sp>
        <p:nvSpPr>
          <p:cNvPr id="8" name="TextBox 7">
            <a:extLst>
              <a:ext uri="{FF2B5EF4-FFF2-40B4-BE49-F238E27FC236}">
                <a16:creationId xmlns:a16="http://schemas.microsoft.com/office/drawing/2014/main" id="{26829E3D-2B8F-89D9-CF90-6F971860CB24}"/>
              </a:ext>
            </a:extLst>
          </p:cNvPr>
          <p:cNvSpPr txBox="1"/>
          <p:nvPr/>
        </p:nvSpPr>
        <p:spPr>
          <a:xfrm>
            <a:off x="0" y="113440"/>
            <a:ext cx="3323064" cy="646331"/>
          </a:xfrm>
          <a:prstGeom prst="rect">
            <a:avLst/>
          </a:prstGeom>
          <a:noFill/>
        </p:spPr>
        <p:txBody>
          <a:bodyPr wrap="square" rtlCol="0">
            <a:spAutoFit/>
          </a:bodyPr>
          <a:lstStyle/>
          <a:p>
            <a:pPr algn="ctr"/>
            <a:r>
              <a:rPr lang="en-US" sz="3600" b="1" dirty="0">
                <a:latin typeface="Arial Black" panose="020B0A04020102020204" pitchFamily="34" charset="0"/>
              </a:rPr>
              <a:t>Dictionary</a:t>
            </a:r>
            <a:endParaRPr lang="en-US" sz="3600" dirty="0">
              <a:latin typeface="Arial Black" panose="020B0A04020102020204" pitchFamily="34" charset="0"/>
            </a:endParaRPr>
          </a:p>
        </p:txBody>
      </p:sp>
    </p:spTree>
    <p:extLst>
      <p:ext uri="{BB962C8B-B14F-4D97-AF65-F5344CB8AC3E}">
        <p14:creationId xmlns:p14="http://schemas.microsoft.com/office/powerpoint/2010/main" val="749424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661AC2-AD23-6DBD-CC7F-B51371C3293E}"/>
              </a:ext>
            </a:extLst>
          </p:cNvPr>
          <p:cNvSpPr>
            <a:spLocks noGrp="1"/>
          </p:cNvSpPr>
          <p:nvPr>
            <p:ph type="title"/>
          </p:nvPr>
        </p:nvSpPr>
        <p:spPr/>
        <p:txBody>
          <a:bodyPr/>
          <a:lstStyle/>
          <a:p>
            <a:r>
              <a:rPr lang="en-US" b="1" dirty="0" err="1">
                <a:latin typeface="Sylfaen" panose="010A0502050306030303" pitchFamily="18" charset="0"/>
              </a:rPr>
              <a:t>Pr</a:t>
            </a:r>
            <a:r>
              <a:rPr lang="en-US" b="1" dirty="0">
                <a:latin typeface="Sylfaen" panose="010A0502050306030303" pitchFamily="18" charset="0"/>
              </a:rPr>
              <a:t>(Dictionary)</a:t>
            </a:r>
            <a:endParaRPr lang="en-US" dirty="0">
              <a:latin typeface="Sylfaen" panose="010A0502050306030303" pitchFamily="18" charset="0"/>
            </a:endParaRPr>
          </a:p>
        </p:txBody>
      </p:sp>
      <p:sp>
        <p:nvSpPr>
          <p:cNvPr id="4" name="TextBox 3">
            <a:extLst>
              <a:ext uri="{FF2B5EF4-FFF2-40B4-BE49-F238E27FC236}">
                <a16:creationId xmlns:a16="http://schemas.microsoft.com/office/drawing/2014/main" id="{8A33F51D-FAAE-076B-940E-FEC9DF783846}"/>
              </a:ext>
            </a:extLst>
          </p:cNvPr>
          <p:cNvSpPr txBox="1"/>
          <p:nvPr/>
        </p:nvSpPr>
        <p:spPr>
          <a:xfrm>
            <a:off x="862361" y="1367883"/>
            <a:ext cx="7255727" cy="3754874"/>
          </a:xfrm>
          <a:prstGeom prst="rect">
            <a:avLst/>
          </a:prstGeom>
          <a:noFill/>
        </p:spPr>
        <p:txBody>
          <a:bodyPr wrap="square" rtlCol="0">
            <a:spAutoFit/>
          </a:bodyPr>
          <a:lstStyle/>
          <a:p>
            <a:r>
              <a:rPr lang="en-US" b="1" dirty="0" err="1"/>
              <a:t>Pr</a:t>
            </a:r>
            <a:r>
              <a:rPr lang="en-US" b="1" dirty="0"/>
              <a:t>(Dictionary):</a:t>
            </a:r>
            <a:r>
              <a:rPr lang="en-US" dirty="0"/>
              <a:t> the probability that a randomly generated string (or peptide) falls into the dictionary.</a:t>
            </a:r>
          </a:p>
          <a:p>
            <a:r>
              <a:rPr lang="en-US" b="1" dirty="0"/>
              <a:t>Monkey analogy:</a:t>
            </a:r>
            <a:endParaRPr lang="en-US" dirty="0"/>
          </a:p>
          <a:p>
            <a:pPr lvl="1"/>
            <a:r>
              <a:rPr lang="en-US" dirty="0"/>
              <a:t>The monkey types randomly.</a:t>
            </a:r>
          </a:p>
          <a:p>
            <a:pPr lvl="1"/>
            <a:r>
              <a:rPr lang="en-US" dirty="0" err="1"/>
              <a:t>Pr</a:t>
            </a:r>
            <a:r>
              <a:rPr lang="en-US" dirty="0"/>
              <a:t>(Dictionary) = the probability that a randomly typed string is an actual English word (i.e., in the dictionary).</a:t>
            </a:r>
          </a:p>
          <a:p>
            <a:r>
              <a:rPr lang="en-US" b="1" dirty="0"/>
              <a:t>Peptide–spectrum context:</a:t>
            </a:r>
            <a:endParaRPr lang="en-US" dirty="0"/>
          </a:p>
          <a:p>
            <a:pPr lvl="1"/>
            <a:r>
              <a:rPr lang="en-US" dirty="0" err="1"/>
              <a:t>Pr</a:t>
            </a:r>
            <a:r>
              <a:rPr lang="en-US" dirty="0"/>
              <a:t>(Dictionary) = the probability that a randomly generated peptide scores high enough to be in the dictionary.</a:t>
            </a:r>
          </a:p>
          <a:p>
            <a:r>
              <a:rPr lang="en-US" b="1" dirty="0"/>
              <a:t>Intuitive interpretation:</a:t>
            </a:r>
          </a:p>
          <a:p>
            <a:r>
              <a:rPr lang="en-US" b="1" dirty="0"/>
              <a:t>Large </a:t>
            </a:r>
            <a:r>
              <a:rPr lang="en-US" b="1" dirty="0" err="1"/>
              <a:t>Pr</a:t>
            </a:r>
            <a:r>
              <a:rPr lang="en-US" b="1" dirty="0"/>
              <a:t>(Dictionary):</a:t>
            </a:r>
            <a:endParaRPr lang="en-US" dirty="0"/>
          </a:p>
          <a:p>
            <a:pPr lvl="1"/>
            <a:r>
              <a:rPr lang="en-US" dirty="0"/>
              <a:t>High-scoring peptides (or typed English words) are fairly likely by chance.</a:t>
            </a:r>
          </a:p>
          <a:p>
            <a:pPr lvl="1"/>
            <a:r>
              <a:rPr lang="en-US" dirty="0"/>
              <a:t>Observing them might be due to </a:t>
            </a:r>
            <a:r>
              <a:rPr lang="en-US" b="1" dirty="0"/>
              <a:t>randomness</a:t>
            </a:r>
            <a:r>
              <a:rPr lang="en-US" dirty="0"/>
              <a:t>.</a:t>
            </a:r>
          </a:p>
          <a:p>
            <a:r>
              <a:rPr lang="en-US" b="1" dirty="0"/>
              <a:t>Small </a:t>
            </a:r>
            <a:r>
              <a:rPr lang="en-US" b="1" dirty="0" err="1"/>
              <a:t>Pr</a:t>
            </a:r>
            <a:r>
              <a:rPr lang="en-US" b="1" dirty="0"/>
              <a:t>(Dictionary):</a:t>
            </a:r>
            <a:endParaRPr lang="en-US" dirty="0"/>
          </a:p>
          <a:p>
            <a:pPr lvl="1"/>
            <a:r>
              <a:rPr lang="en-US" dirty="0"/>
              <a:t>High-scoring peptides (or typed English words) are very unlikely by chance.</a:t>
            </a:r>
          </a:p>
          <a:p>
            <a:pPr lvl="1"/>
            <a:r>
              <a:rPr lang="en-US" dirty="0"/>
              <a:t>Observing them is </a:t>
            </a:r>
            <a:r>
              <a:rPr lang="en-US" b="1" dirty="0"/>
              <a:t>probably meaningful or biologically real</a:t>
            </a:r>
            <a:r>
              <a:rPr lang="en-US" dirty="0"/>
              <a:t>.</a:t>
            </a:r>
          </a:p>
          <a:p>
            <a:endParaRPr lang="en-US" dirty="0"/>
          </a:p>
        </p:txBody>
      </p:sp>
    </p:spTree>
    <p:extLst>
      <p:ext uri="{BB962C8B-B14F-4D97-AF65-F5344CB8AC3E}">
        <p14:creationId xmlns:p14="http://schemas.microsoft.com/office/powerpoint/2010/main" val="2122127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2A89496-5BDA-03AB-4278-D079EAEB612E}"/>
              </a:ext>
            </a:extLst>
          </p:cNvPr>
          <p:cNvSpPr txBox="1"/>
          <p:nvPr/>
        </p:nvSpPr>
        <p:spPr>
          <a:xfrm>
            <a:off x="680224" y="1107687"/>
            <a:ext cx="7783551" cy="4339650"/>
          </a:xfrm>
          <a:prstGeom prst="rect">
            <a:avLst/>
          </a:prstGeom>
          <a:noFill/>
        </p:spPr>
        <p:txBody>
          <a:bodyPr wrap="square" rtlCol="0">
            <a:spAutoFit/>
          </a:bodyPr>
          <a:lstStyle/>
          <a:p>
            <a:r>
              <a:rPr lang="en-US" b="1" dirty="0"/>
              <a:t>Statistical Significance of Peptide–Spectrum Matches </a:t>
            </a:r>
          </a:p>
          <a:p>
            <a:r>
              <a:rPr lang="en-US" dirty="0"/>
              <a:t>• We study whether a peptide–spectrum match (PSM) is statistically significant or could occur by chance.</a:t>
            </a:r>
          </a:p>
          <a:p>
            <a:r>
              <a:rPr lang="en-US" dirty="0"/>
              <a:t> • A spectral dictionary is defined as the set of all peptides whose score against a given spectrum is at least a chosen threshold.</a:t>
            </a:r>
          </a:p>
          <a:p>
            <a:r>
              <a:rPr lang="en-US" dirty="0"/>
              <a:t> • Peptides are assumed to be generated randomly, where each amino acid occurs with probability 1/20. Probability Model </a:t>
            </a:r>
            <a:r>
              <a:rPr lang="en-US" dirty="0" err="1"/>
              <a:t>Pr</a:t>
            </a:r>
            <a:r>
              <a:rPr lang="en-US" dirty="0"/>
              <a:t>(Peptide) = 1 / 20^{|Peptide|}</a:t>
            </a:r>
          </a:p>
          <a:p>
            <a:r>
              <a:rPr lang="en-US" dirty="0"/>
              <a:t> • The</a:t>
            </a:r>
            <a:r>
              <a:rPr lang="en-US" i="1" u="sng" dirty="0"/>
              <a:t> </a:t>
            </a:r>
            <a:r>
              <a:rPr lang="en-US" i="1" u="sng" dirty="0">
                <a:effectLst>
                  <a:outerShdw blurRad="38100" dist="38100" dir="2700000" algn="tl">
                    <a:srgbClr val="000000">
                      <a:alpha val="43137"/>
                    </a:srgbClr>
                  </a:outerShdw>
                </a:effectLst>
              </a:rPr>
              <a:t>probability</a:t>
            </a:r>
            <a:r>
              <a:rPr lang="en-US" i="1" u="sng" dirty="0"/>
              <a:t> </a:t>
            </a:r>
            <a:r>
              <a:rPr lang="en-US" dirty="0"/>
              <a:t>of a spectral dictionary is the sum of probabilities of all peptides in the dictionary: </a:t>
            </a:r>
            <a:r>
              <a:rPr lang="en-US" dirty="0" err="1"/>
              <a:t>Pr</a:t>
            </a:r>
            <a:r>
              <a:rPr lang="en-US" dirty="0"/>
              <a:t>(Dictionary) = sum over Peptide in Dictionary of (1 / 20^{|Peptide|}) </a:t>
            </a:r>
          </a:p>
          <a:p>
            <a:r>
              <a:rPr lang="en-US" dirty="0"/>
              <a:t>• Longer peptides are exponentially less likely under this model. Efficient Computation </a:t>
            </a:r>
          </a:p>
          <a:p>
            <a:r>
              <a:rPr lang="en-US" dirty="0"/>
              <a:t>• Define </a:t>
            </a:r>
            <a:r>
              <a:rPr lang="en-US" dirty="0" err="1"/>
              <a:t>Pr</a:t>
            </a:r>
            <a:r>
              <a:rPr lang="en-US" dirty="0"/>
              <a:t>(</a:t>
            </a:r>
            <a:r>
              <a:rPr lang="en-US" dirty="0" err="1"/>
              <a:t>i</a:t>
            </a:r>
            <a:r>
              <a:rPr lang="en-US" dirty="0"/>
              <a:t>, t) as the total probability of all peptides with mass </a:t>
            </a:r>
            <a:r>
              <a:rPr lang="en-US" dirty="0" err="1"/>
              <a:t>i</a:t>
            </a:r>
            <a:r>
              <a:rPr lang="en-US" dirty="0"/>
              <a:t> and score t.</a:t>
            </a:r>
          </a:p>
          <a:p>
            <a:r>
              <a:rPr lang="en-US" dirty="0"/>
              <a:t> • Removing the last amino acid reduces both the mass and the score. </a:t>
            </a:r>
          </a:p>
          <a:p>
            <a:r>
              <a:rPr lang="en-US" dirty="0"/>
              <a:t>• The recurrence relation is: </a:t>
            </a:r>
            <a:r>
              <a:rPr lang="en-US" dirty="0" err="1"/>
              <a:t>Pr</a:t>
            </a:r>
            <a:r>
              <a:rPr lang="en-US" dirty="0"/>
              <a:t>(</a:t>
            </a:r>
            <a:r>
              <a:rPr lang="en-US" dirty="0" err="1"/>
              <a:t>i</a:t>
            </a:r>
            <a:r>
              <a:rPr lang="en-US" dirty="0"/>
              <a:t>, t) = sum over amino acids a of (1/20) * </a:t>
            </a:r>
            <a:r>
              <a:rPr lang="en-US" dirty="0" err="1"/>
              <a:t>Pr</a:t>
            </a:r>
            <a:r>
              <a:rPr lang="en-US" dirty="0"/>
              <a:t>(</a:t>
            </a:r>
            <a:r>
              <a:rPr lang="en-US" dirty="0" err="1"/>
              <a:t>i</a:t>
            </a:r>
            <a:r>
              <a:rPr lang="en-US" dirty="0"/>
              <a:t> − mass(a), t − </a:t>
            </a:r>
            <a:r>
              <a:rPr lang="en-US" dirty="0" err="1"/>
              <a:t>s_a</a:t>
            </a:r>
            <a:r>
              <a:rPr lang="en-US" dirty="0"/>
              <a:t>) </a:t>
            </a:r>
          </a:p>
          <a:p>
            <a:r>
              <a:rPr lang="en-US" dirty="0"/>
              <a:t>• The probability of the </a:t>
            </a:r>
            <a:r>
              <a:rPr lang="en-US" dirty="0" err="1"/>
              <a:t>thresholded</a:t>
            </a:r>
            <a:r>
              <a:rPr lang="en-US" dirty="0"/>
              <a:t> spectral dictionary is computed as: </a:t>
            </a:r>
            <a:r>
              <a:rPr lang="en-US" dirty="0" err="1"/>
              <a:t>Pr</a:t>
            </a:r>
            <a:r>
              <a:rPr lang="en-US" dirty="0"/>
              <a:t>(Dictionary) = sum over t ≥ threshold of </a:t>
            </a:r>
            <a:r>
              <a:rPr lang="en-US" dirty="0" err="1"/>
              <a:t>Pr</a:t>
            </a:r>
            <a:r>
              <a:rPr lang="en-US" dirty="0"/>
              <a:t>(m, t) </a:t>
            </a:r>
            <a:r>
              <a:rPr lang="en-US" b="1" dirty="0"/>
              <a:t>Interpretation</a:t>
            </a:r>
          </a:p>
          <a:p>
            <a:r>
              <a:rPr lang="en-US" dirty="0"/>
              <a:t> • Even if the dictionary contains many peptides, its total probability may be very small. </a:t>
            </a:r>
          </a:p>
          <a:p>
            <a:r>
              <a:rPr lang="en-US" dirty="0"/>
              <a:t>• A very small probability indicates that the observed PSM is unlikely to be random and is therefore statistically significant</a:t>
            </a:r>
            <a:endParaRPr lang="en-US" b="1" i="1" u="sng" dirty="0">
              <a:effectLst>
                <a:outerShdw blurRad="38100" dist="38100" dir="2700000" algn="tl">
                  <a:srgbClr val="000000">
                    <a:alpha val="43137"/>
                  </a:srgbClr>
                </a:outerShdw>
              </a:effectLst>
            </a:endParaRPr>
          </a:p>
          <a:p>
            <a:endParaRPr lang="en-US" dirty="0"/>
          </a:p>
        </p:txBody>
      </p:sp>
    </p:spTree>
    <p:extLst>
      <p:ext uri="{BB962C8B-B14F-4D97-AF65-F5344CB8AC3E}">
        <p14:creationId xmlns:p14="http://schemas.microsoft.com/office/powerpoint/2010/main" val="3649964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p:nvPr/>
        </p:nvSpPr>
        <p:spPr>
          <a:xfrm rot="-7658695">
            <a:off x="2974090"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txBox="1">
            <a:spLocks noGrp="1"/>
          </p:cNvSpPr>
          <p:nvPr>
            <p:ph type="subTitle" idx="1"/>
          </p:nvPr>
        </p:nvSpPr>
        <p:spPr>
          <a:xfrm flipH="1">
            <a:off x="0" y="128080"/>
            <a:ext cx="4770474" cy="5143499"/>
          </a:xfrm>
          <a:prstGeom prst="rect">
            <a:avLst/>
          </a:prstGeom>
        </p:spPr>
        <p:txBody>
          <a:bodyPr spcFirstLastPara="1" wrap="square" lIns="91425" tIns="91425" rIns="91425" bIns="91425" anchor="t" anchorCtr="0">
            <a:noAutofit/>
          </a:bodyPr>
          <a:lstStyle/>
          <a:p>
            <a:pPr marL="0" lvl="0" indent="0"/>
            <a:r>
              <a:rPr lang="en-US" sz="1200" b="1" dirty="0">
                <a:solidFill>
                  <a:schemeClr val="accent1">
                    <a:lumMod val="75000"/>
                  </a:schemeClr>
                </a:solidFill>
              </a:rPr>
              <a:t>Expected Random Peptide–Spectrum Matches</a:t>
            </a:r>
          </a:p>
          <a:p>
            <a:pPr marL="0" lvl="0" indent="0"/>
            <a:r>
              <a:rPr lang="en-US" sz="1200" dirty="0"/>
              <a:t> • The goal is to estimate how many peptide–spectrum matches (PSMs) are expected to occur by chance in a large protein database. </a:t>
            </a:r>
          </a:p>
          <a:p>
            <a:pPr marL="0" lvl="0" indent="0"/>
            <a:r>
              <a:rPr lang="en-US" sz="1200" dirty="0"/>
              <a:t>• This expectation is approximated by multiplying the database length n by the probability of the spectral dictionary:</a:t>
            </a:r>
          </a:p>
          <a:p>
            <a:pPr marL="0" lvl="0" indent="0"/>
            <a:r>
              <a:rPr lang="en-US" b="1" dirty="0">
                <a:solidFill>
                  <a:schemeClr val="tx1"/>
                </a:solidFill>
              </a:rPr>
              <a:t>n · </a:t>
            </a:r>
            <a:r>
              <a:rPr lang="en-US" b="1" dirty="0" err="1">
                <a:solidFill>
                  <a:schemeClr val="tx1"/>
                </a:solidFill>
              </a:rPr>
              <a:t>Pr</a:t>
            </a:r>
            <a:r>
              <a:rPr lang="en-US" b="1" dirty="0">
                <a:solidFill>
                  <a:schemeClr val="tx1"/>
                </a:solidFill>
              </a:rPr>
              <a:t>(Dictionary(</a:t>
            </a:r>
            <a:r>
              <a:rPr lang="en-US" b="1" dirty="0" err="1">
                <a:solidFill>
                  <a:schemeClr val="tx1"/>
                </a:solidFill>
              </a:rPr>
              <a:t>DinosaurPSM</a:t>
            </a:r>
            <a:r>
              <a:rPr lang="en-US" b="1" dirty="0">
                <a:solidFill>
                  <a:schemeClr val="tx1"/>
                </a:solidFill>
              </a:rPr>
              <a:t>))</a:t>
            </a:r>
          </a:p>
          <a:p>
            <a:pPr marL="0" lvl="0" indent="0"/>
            <a:r>
              <a:rPr lang="en-US" sz="1200" dirty="0"/>
              <a:t>• Although </a:t>
            </a:r>
            <a:r>
              <a:rPr lang="en-US" sz="1200" b="1" dirty="0" err="1"/>
              <a:t>Pr</a:t>
            </a:r>
            <a:r>
              <a:rPr lang="en-US" sz="1200" b="1" dirty="0"/>
              <a:t>(Dictionary(</a:t>
            </a:r>
            <a:r>
              <a:rPr lang="en-US" sz="1200" b="1" dirty="0" err="1"/>
              <a:t>DinosaurPSM</a:t>
            </a:r>
            <a:r>
              <a:rPr lang="en-US" sz="1200" b="1" dirty="0"/>
              <a:t>)) </a:t>
            </a:r>
            <a:r>
              <a:rPr lang="en-US" sz="1200" dirty="0"/>
              <a:t>is very small, the large size of the </a:t>
            </a:r>
            <a:r>
              <a:rPr lang="en-US" sz="1200" dirty="0" err="1"/>
              <a:t>UniProt</a:t>
            </a:r>
            <a:r>
              <a:rPr lang="en-US" sz="1200" dirty="0"/>
              <a:t>+ database results in tens of thousands of expected random matches</a:t>
            </a:r>
          </a:p>
          <a:p>
            <a:pPr marL="0" lvl="0" indent="0"/>
            <a:r>
              <a:rPr lang="en-US" sz="1200" dirty="0"/>
              <a:t>. • Therefore, observing </a:t>
            </a:r>
            <a:r>
              <a:rPr lang="en-US" sz="1200" dirty="0" err="1"/>
              <a:t>DinosaurPSM</a:t>
            </a:r>
            <a:r>
              <a:rPr lang="en-US" sz="1200" dirty="0"/>
              <a:t> during a database search is not surprising. </a:t>
            </a:r>
          </a:p>
          <a:p>
            <a:pPr marL="0" lvl="0" indent="0"/>
            <a:r>
              <a:rPr lang="en-US" sz="1200" dirty="0"/>
              <a:t>• This suggests that </a:t>
            </a:r>
            <a:r>
              <a:rPr lang="en-US" sz="1200" dirty="0" err="1"/>
              <a:t>DinosaurPeptide</a:t>
            </a:r>
            <a:r>
              <a:rPr lang="en-US" sz="1200" dirty="0"/>
              <a:t> is a statistical artifact rather than a genuine </a:t>
            </a:r>
            <a:r>
              <a:rPr lang="en-US" sz="1200" i="1" dirty="0"/>
              <a:t>T. rex</a:t>
            </a:r>
            <a:r>
              <a:rPr lang="en-US" sz="1200" dirty="0"/>
              <a:t> peptide</a:t>
            </a:r>
          </a:p>
          <a:p>
            <a:pPr marL="0" lvl="0" indent="0"/>
            <a:r>
              <a:rPr lang="en-US" sz="1200" dirty="0"/>
              <a:t>. • The chapter then examines whether other reported </a:t>
            </a:r>
            <a:r>
              <a:rPr lang="en-US" sz="1200" i="1" dirty="0"/>
              <a:t>T. rex</a:t>
            </a:r>
            <a:r>
              <a:rPr lang="en-US" sz="1200" dirty="0"/>
              <a:t> peptide–spectrum matches are statistically significant.</a:t>
            </a:r>
          </a:p>
          <a:p>
            <a:pPr marL="0" lvl="0" indent="0"/>
            <a:r>
              <a:rPr lang="en-US" sz="1200" dirty="0"/>
              <a:t> • After reanalysis, some reported matches appear questionable, while others remain statistically robust.</a:t>
            </a:r>
          </a:p>
          <a:p>
            <a:pPr marL="0" lvl="0" indent="0"/>
            <a:r>
              <a:rPr lang="en-US" sz="1200" dirty="0"/>
              <a:t> • A notable example is a hemoglobin peptide that perfectly matches ostrich hemoglobin and is more statistically significant than previously reported collagen peptides.</a:t>
            </a:r>
          </a:p>
          <a:p>
            <a:pPr marL="0" lvl="0" indent="0"/>
            <a:r>
              <a:rPr lang="en-US" sz="1200" dirty="0"/>
              <a:t> • However, </a:t>
            </a:r>
            <a:r>
              <a:rPr lang="en-US" sz="1200" dirty="0" err="1"/>
              <a:t>hemoglobins</a:t>
            </a:r>
            <a:r>
              <a:rPr lang="en-US" sz="1200" dirty="0"/>
              <a:t> are much less conserved than collagens and differ substantially even between closely related species</a:t>
            </a:r>
          </a:p>
          <a:p>
            <a:pPr marL="0" lvl="0" indent="0"/>
            <a:r>
              <a:rPr lang="en-US" sz="1200" dirty="0"/>
              <a:t>. • Moreover, intact hemoglobin peptides have not been observed in much younger and more common fossils</a:t>
            </a:r>
          </a:p>
          <a:p>
            <a:pPr marL="0" lvl="0" indent="0"/>
            <a:r>
              <a:rPr lang="en-US" sz="1200" dirty="0"/>
              <a:t>. • These observations cast serious doubt on the hemoglobin peptide originating from </a:t>
            </a:r>
            <a:r>
              <a:rPr lang="en-US" sz="1200" i="1" dirty="0"/>
              <a:t>T. rex</a:t>
            </a:r>
            <a:r>
              <a:rPr lang="en-US" sz="1200" dirty="0"/>
              <a:t>.</a:t>
            </a:r>
            <a:endParaRPr sz="1200" dirty="0"/>
          </a:p>
        </p:txBody>
      </p:sp>
      <p:sp>
        <p:nvSpPr>
          <p:cNvPr id="238" name="Google Shape;238;p32"/>
          <p:cNvSpPr/>
          <p:nvPr/>
        </p:nvSpPr>
        <p:spPr>
          <a:xfrm>
            <a:off x="4827525" y="812250"/>
            <a:ext cx="3049500" cy="3050100"/>
          </a:xfrm>
          <a:prstGeom prst="ellipse">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32"/>
          <p:cNvPicPr preferRelativeResize="0"/>
          <p:nvPr/>
        </p:nvPicPr>
        <p:blipFill rotWithShape="1">
          <a:blip r:embed="rId3">
            <a:alphaModFix/>
          </a:blip>
          <a:srcRect l="29301" t="10240" r="17713" b="10248"/>
          <a:stretch/>
        </p:blipFill>
        <p:spPr>
          <a:xfrm>
            <a:off x="4827525" y="812100"/>
            <a:ext cx="3049500" cy="3050100"/>
          </a:xfrm>
          <a:prstGeom prst="ellipse">
            <a:avLst/>
          </a:prstGeom>
          <a:noFill/>
          <a:ln w="114300" cap="flat" cmpd="sng">
            <a:solidFill>
              <a:schemeClr val="lt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23338" y="1130269"/>
            <a:ext cx="5140200" cy="3416400"/>
          </a:xfrm>
        </p:spPr>
        <p:txBody>
          <a:bodyPr/>
          <a:lstStyle/>
          <a:p>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24" y="222650"/>
            <a:ext cx="7074568" cy="20733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524" y="2735860"/>
            <a:ext cx="7074568" cy="2027470"/>
          </a:xfrm>
          <a:prstGeom prst="rect">
            <a:avLst/>
          </a:prstGeom>
        </p:spPr>
      </p:pic>
    </p:spTree>
    <p:extLst>
      <p:ext uri="{BB962C8B-B14F-4D97-AF65-F5344CB8AC3E}">
        <p14:creationId xmlns:p14="http://schemas.microsoft.com/office/powerpoint/2010/main" val="1947527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p39"/>
          <p:cNvSpPr/>
          <p:nvPr/>
        </p:nvSpPr>
        <p:spPr>
          <a:xfrm>
            <a:off x="3164700" y="1304600"/>
            <a:ext cx="6691200" cy="6691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lvl="0"/>
            <a:r>
              <a:rPr lang="en-US" sz="3200" dirty="0"/>
              <a:t>Re-evaluating Reported T. rex Peptides</a:t>
            </a:r>
            <a:endParaRPr sz="3200" dirty="0"/>
          </a:p>
        </p:txBody>
      </p:sp>
      <p:sp>
        <p:nvSpPr>
          <p:cNvPr id="324" name="Google Shape;324;p39"/>
          <p:cNvSpPr txBox="1">
            <a:spLocks noGrp="1"/>
          </p:cNvSpPr>
          <p:nvPr>
            <p:ph type="subTitle" idx="1"/>
          </p:nvPr>
        </p:nvSpPr>
        <p:spPr>
          <a:xfrm flipH="1">
            <a:off x="4025010" y="2136701"/>
            <a:ext cx="4433190" cy="2627803"/>
          </a:xfrm>
          <a:prstGeom prst="rect">
            <a:avLst/>
          </a:prstGeom>
        </p:spPr>
        <p:txBody>
          <a:bodyPr spcFirstLastPara="1" wrap="square" lIns="91425" tIns="91425" rIns="91425" bIns="91425" anchor="t" anchorCtr="0">
            <a:noAutofit/>
          </a:bodyPr>
          <a:lstStyle/>
          <a:p>
            <a:pPr marL="0" lvl="0" indent="0" algn="l">
              <a:buNone/>
            </a:pPr>
            <a:r>
              <a:rPr lang="en-US" dirty="0"/>
              <a:t>• Several candidate T. rex peptides were reported, most of them derived from collagen. </a:t>
            </a:r>
          </a:p>
          <a:p>
            <a:pPr marL="0" lvl="0" indent="0" algn="l">
              <a:buNone/>
            </a:pPr>
            <a:r>
              <a:rPr lang="en-US" dirty="0"/>
              <a:t>• One peptide shows an extremely high-quality spectrum and perfectly matches ostrich hemoglobin. </a:t>
            </a:r>
          </a:p>
          <a:p>
            <a:pPr marL="0" lvl="0" indent="0" algn="l">
              <a:buNone/>
            </a:pPr>
            <a:r>
              <a:rPr lang="en-US" dirty="0"/>
              <a:t>• This hemoglobin match is more statistically significant than the reported collagen peptides.</a:t>
            </a:r>
          </a:p>
          <a:p>
            <a:pPr marL="0" lvl="0" indent="0" algn="l">
              <a:buNone/>
            </a:pPr>
            <a:r>
              <a:rPr lang="en-US" dirty="0"/>
              <a:t> • However, </a:t>
            </a:r>
            <a:r>
              <a:rPr lang="en-US" dirty="0" err="1"/>
              <a:t>hemoglobins</a:t>
            </a:r>
            <a:r>
              <a:rPr lang="en-US" dirty="0"/>
              <a:t> are poorly conserved and unlikely to persist in ancient fossils. </a:t>
            </a:r>
          </a:p>
          <a:p>
            <a:pPr marL="0" lvl="0" indent="0" algn="l">
              <a:buNone/>
            </a:pPr>
            <a:r>
              <a:rPr lang="en-US" dirty="0"/>
              <a:t>• The match is best explained by contamination (carryover) from previous ostrich samples.</a:t>
            </a:r>
          </a:p>
          <a:p>
            <a:pPr marL="0" lvl="0" indent="0" algn="l">
              <a:buNone/>
            </a:pPr>
            <a:r>
              <a:rPr lang="en-US" dirty="0"/>
              <a:t> • Therefore, this peptide is unlikely to represent a genuine T. rex peptide.</a:t>
            </a:r>
            <a:endParaRPr dirty="0"/>
          </a:p>
        </p:txBody>
      </p:sp>
      <p:grpSp>
        <p:nvGrpSpPr>
          <p:cNvPr id="325" name="Google Shape;325;p39"/>
          <p:cNvGrpSpPr/>
          <p:nvPr/>
        </p:nvGrpSpPr>
        <p:grpSpPr>
          <a:xfrm>
            <a:off x="1068436" y="1677128"/>
            <a:ext cx="2427289" cy="2921150"/>
            <a:chOff x="-1056625" y="2573725"/>
            <a:chExt cx="917100" cy="1187025"/>
          </a:xfrm>
        </p:grpSpPr>
        <p:sp>
          <p:nvSpPr>
            <p:cNvPr id="326" name="Google Shape;326;p39"/>
            <p:cNvSpPr/>
            <p:nvPr/>
          </p:nvSpPr>
          <p:spPr>
            <a:xfrm>
              <a:off x="-368950" y="3484925"/>
              <a:ext cx="179450" cy="231375"/>
            </a:xfrm>
            <a:custGeom>
              <a:avLst/>
              <a:gdLst/>
              <a:ahLst/>
              <a:cxnLst/>
              <a:rect l="l" t="t" r="r" b="b"/>
              <a:pathLst>
                <a:path w="7178" h="9255" extrusionOk="0">
                  <a:moveTo>
                    <a:pt x="7178" y="1"/>
                  </a:moveTo>
                  <a:cubicBezTo>
                    <a:pt x="4960" y="1567"/>
                    <a:pt x="2544" y="2842"/>
                    <a:pt x="0" y="3799"/>
                  </a:cubicBezTo>
                  <a:lnTo>
                    <a:pt x="0" y="9254"/>
                  </a:lnTo>
                  <a:lnTo>
                    <a:pt x="7178" y="9254"/>
                  </a:lnTo>
                  <a:lnTo>
                    <a:pt x="717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368950" y="3431250"/>
              <a:ext cx="179450" cy="148650"/>
            </a:xfrm>
            <a:custGeom>
              <a:avLst/>
              <a:gdLst/>
              <a:ahLst/>
              <a:cxnLst/>
              <a:rect l="l" t="t" r="r" b="b"/>
              <a:pathLst>
                <a:path w="7178" h="5946" extrusionOk="0">
                  <a:moveTo>
                    <a:pt x="0" y="1"/>
                  </a:moveTo>
                  <a:lnTo>
                    <a:pt x="0" y="5946"/>
                  </a:lnTo>
                  <a:cubicBezTo>
                    <a:pt x="2544" y="4989"/>
                    <a:pt x="4960" y="3714"/>
                    <a:pt x="7178" y="2148"/>
                  </a:cubicBezTo>
                  <a:lnTo>
                    <a:pt x="7178"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522725" y="3579875"/>
              <a:ext cx="153975" cy="134125"/>
            </a:xfrm>
            <a:custGeom>
              <a:avLst/>
              <a:gdLst/>
              <a:ahLst/>
              <a:cxnLst/>
              <a:rect l="l" t="t" r="r" b="b"/>
              <a:pathLst>
                <a:path w="6159" h="5365" extrusionOk="0">
                  <a:moveTo>
                    <a:pt x="6158" y="1"/>
                  </a:moveTo>
                  <a:cubicBezTo>
                    <a:pt x="5754" y="149"/>
                    <a:pt x="5351" y="298"/>
                    <a:pt x="4947" y="433"/>
                  </a:cubicBezTo>
                  <a:cubicBezTo>
                    <a:pt x="4068" y="2998"/>
                    <a:pt x="2559" y="5364"/>
                    <a:pt x="1" y="5364"/>
                  </a:cubicBezTo>
                  <a:lnTo>
                    <a:pt x="6158" y="5364"/>
                  </a:lnTo>
                  <a:lnTo>
                    <a:pt x="6158"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399075" y="3431250"/>
              <a:ext cx="30150" cy="159450"/>
            </a:xfrm>
            <a:custGeom>
              <a:avLst/>
              <a:gdLst/>
              <a:ahLst/>
              <a:cxnLst/>
              <a:rect l="l" t="t" r="r" b="b"/>
              <a:pathLst>
                <a:path w="1206" h="6378" extrusionOk="0">
                  <a:moveTo>
                    <a:pt x="1205" y="1"/>
                  </a:moveTo>
                  <a:cubicBezTo>
                    <a:pt x="1205" y="1"/>
                    <a:pt x="1042" y="3331"/>
                    <a:pt x="1" y="6378"/>
                  </a:cubicBezTo>
                  <a:cubicBezTo>
                    <a:pt x="405" y="6243"/>
                    <a:pt x="808" y="6094"/>
                    <a:pt x="1205" y="5946"/>
                  </a:cubicBezTo>
                  <a:lnTo>
                    <a:pt x="1205" y="1"/>
                  </a:ln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785950" y="3335425"/>
              <a:ext cx="232250" cy="103825"/>
            </a:xfrm>
            <a:custGeom>
              <a:avLst/>
              <a:gdLst/>
              <a:ahLst/>
              <a:cxnLst/>
              <a:rect l="l" t="t" r="r" b="b"/>
              <a:pathLst>
                <a:path w="9290" h="4153" extrusionOk="0">
                  <a:moveTo>
                    <a:pt x="4153" y="0"/>
                  </a:moveTo>
                  <a:cubicBezTo>
                    <a:pt x="1857" y="0"/>
                    <a:pt x="1" y="1857"/>
                    <a:pt x="1" y="4153"/>
                  </a:cubicBezTo>
                  <a:lnTo>
                    <a:pt x="9290" y="4153"/>
                  </a:lnTo>
                  <a:cubicBezTo>
                    <a:pt x="9290" y="1857"/>
                    <a:pt x="7426" y="0"/>
                    <a:pt x="5138"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609150" y="2887950"/>
              <a:ext cx="152700" cy="107925"/>
            </a:xfrm>
            <a:custGeom>
              <a:avLst/>
              <a:gdLst/>
              <a:ahLst/>
              <a:cxnLst/>
              <a:rect l="l" t="t" r="r" b="b"/>
              <a:pathLst>
                <a:path w="6108" h="4317" extrusionOk="0">
                  <a:moveTo>
                    <a:pt x="222" y="0"/>
                  </a:moveTo>
                  <a:cubicBezTo>
                    <a:pt x="148" y="0"/>
                    <a:pt x="74" y="0"/>
                    <a:pt x="0" y="1"/>
                  </a:cubicBezTo>
                  <a:lnTo>
                    <a:pt x="220" y="3168"/>
                  </a:lnTo>
                  <a:cubicBezTo>
                    <a:pt x="2714" y="3168"/>
                    <a:pt x="4627" y="3615"/>
                    <a:pt x="6108" y="4316"/>
                  </a:cubicBezTo>
                  <a:cubicBezTo>
                    <a:pt x="5980" y="2927"/>
                    <a:pt x="5591" y="1588"/>
                    <a:pt x="4833" y="412"/>
                  </a:cubicBezTo>
                  <a:cubicBezTo>
                    <a:pt x="3311" y="142"/>
                    <a:pt x="1770" y="0"/>
                    <a:pt x="222" y="0"/>
                  </a:cubicBezTo>
                  <a:close/>
                </a:path>
              </a:pathLst>
            </a:custGeom>
            <a:solidFill>
              <a:srgbClr val="D0D7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p:nvPr/>
          </p:nvSpPr>
          <p:spPr>
            <a:xfrm>
              <a:off x="-488350" y="2898250"/>
              <a:ext cx="302925" cy="505400"/>
            </a:xfrm>
            <a:custGeom>
              <a:avLst/>
              <a:gdLst/>
              <a:ahLst/>
              <a:cxnLst/>
              <a:rect l="l" t="t" r="r" b="b"/>
              <a:pathLst>
                <a:path w="12117" h="20216" extrusionOk="0">
                  <a:moveTo>
                    <a:pt x="1" y="0"/>
                  </a:moveTo>
                  <a:lnTo>
                    <a:pt x="1" y="0"/>
                  </a:lnTo>
                  <a:cubicBezTo>
                    <a:pt x="752" y="1176"/>
                    <a:pt x="1141" y="2515"/>
                    <a:pt x="1276" y="3904"/>
                  </a:cubicBezTo>
                  <a:cubicBezTo>
                    <a:pt x="5478" y="5909"/>
                    <a:pt x="6158" y="10083"/>
                    <a:pt x="6562" y="12499"/>
                  </a:cubicBezTo>
                  <a:cubicBezTo>
                    <a:pt x="7136" y="15957"/>
                    <a:pt x="6633" y="20215"/>
                    <a:pt x="6633" y="20215"/>
                  </a:cubicBezTo>
                  <a:lnTo>
                    <a:pt x="12117" y="20208"/>
                  </a:lnTo>
                  <a:cubicBezTo>
                    <a:pt x="12117" y="20208"/>
                    <a:pt x="11897" y="15305"/>
                    <a:pt x="11323" y="11316"/>
                  </a:cubicBezTo>
                  <a:cubicBezTo>
                    <a:pt x="10849" y="8063"/>
                    <a:pt x="9035" y="1679"/>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9"/>
            <p:cNvSpPr/>
            <p:nvPr/>
          </p:nvSpPr>
          <p:spPr>
            <a:xfrm>
              <a:off x="-792500" y="2732425"/>
              <a:ext cx="205875" cy="441650"/>
            </a:xfrm>
            <a:custGeom>
              <a:avLst/>
              <a:gdLst/>
              <a:ahLst/>
              <a:cxnLst/>
              <a:rect l="l" t="t" r="r" b="b"/>
              <a:pathLst>
                <a:path w="8235" h="17666" extrusionOk="0">
                  <a:moveTo>
                    <a:pt x="114" y="1"/>
                  </a:moveTo>
                  <a:cubicBezTo>
                    <a:pt x="50" y="1"/>
                    <a:pt x="1" y="51"/>
                    <a:pt x="1" y="114"/>
                  </a:cubicBezTo>
                  <a:lnTo>
                    <a:pt x="1" y="17552"/>
                  </a:lnTo>
                  <a:cubicBezTo>
                    <a:pt x="1" y="17616"/>
                    <a:pt x="50" y="17665"/>
                    <a:pt x="114" y="17665"/>
                  </a:cubicBezTo>
                  <a:lnTo>
                    <a:pt x="8121" y="17665"/>
                  </a:lnTo>
                  <a:cubicBezTo>
                    <a:pt x="8184" y="17665"/>
                    <a:pt x="8234" y="17616"/>
                    <a:pt x="8234" y="17552"/>
                  </a:cubicBezTo>
                  <a:lnTo>
                    <a:pt x="8234" y="114"/>
                  </a:lnTo>
                  <a:cubicBezTo>
                    <a:pt x="8234" y="51"/>
                    <a:pt x="8184" y="1"/>
                    <a:pt x="8121"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792500" y="2820125"/>
              <a:ext cx="205875" cy="353950"/>
            </a:xfrm>
            <a:custGeom>
              <a:avLst/>
              <a:gdLst/>
              <a:ahLst/>
              <a:cxnLst/>
              <a:rect l="l" t="t" r="r" b="b"/>
              <a:pathLst>
                <a:path w="8235" h="14158" extrusionOk="0">
                  <a:moveTo>
                    <a:pt x="8234" y="0"/>
                  </a:moveTo>
                  <a:cubicBezTo>
                    <a:pt x="6626" y="4330"/>
                    <a:pt x="3976" y="8383"/>
                    <a:pt x="164" y="10756"/>
                  </a:cubicBezTo>
                  <a:cubicBezTo>
                    <a:pt x="64" y="10820"/>
                    <a:pt x="1" y="10926"/>
                    <a:pt x="1" y="11040"/>
                  </a:cubicBezTo>
                  <a:lnTo>
                    <a:pt x="1" y="13817"/>
                  </a:lnTo>
                  <a:cubicBezTo>
                    <a:pt x="1" y="14001"/>
                    <a:pt x="156" y="14157"/>
                    <a:pt x="341" y="14157"/>
                  </a:cubicBezTo>
                  <a:lnTo>
                    <a:pt x="7901" y="14157"/>
                  </a:lnTo>
                  <a:cubicBezTo>
                    <a:pt x="8085" y="14157"/>
                    <a:pt x="8234" y="14001"/>
                    <a:pt x="8234" y="13817"/>
                  </a:cubicBezTo>
                  <a:lnTo>
                    <a:pt x="8234" y="0"/>
                  </a:lnTo>
                  <a:close/>
                </a:path>
              </a:pathLst>
            </a:custGeom>
            <a:solidFill>
              <a:srgbClr val="D1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9"/>
            <p:cNvSpPr/>
            <p:nvPr/>
          </p:nvSpPr>
          <p:spPr>
            <a:xfrm>
              <a:off x="-747150" y="3174050"/>
              <a:ext cx="115350" cy="32075"/>
            </a:xfrm>
            <a:custGeom>
              <a:avLst/>
              <a:gdLst/>
              <a:ahLst/>
              <a:cxnLst/>
              <a:rect l="l" t="t" r="r" b="b"/>
              <a:pathLst>
                <a:path w="4614" h="1283" extrusionOk="0">
                  <a:moveTo>
                    <a:pt x="0" y="0"/>
                  </a:moveTo>
                  <a:lnTo>
                    <a:pt x="0" y="1127"/>
                  </a:lnTo>
                  <a:cubicBezTo>
                    <a:pt x="0" y="1212"/>
                    <a:pt x="71" y="1283"/>
                    <a:pt x="156" y="1283"/>
                  </a:cubicBezTo>
                  <a:lnTo>
                    <a:pt x="4457" y="1283"/>
                  </a:lnTo>
                  <a:cubicBezTo>
                    <a:pt x="4542" y="1283"/>
                    <a:pt x="4613" y="1212"/>
                    <a:pt x="4613" y="1127"/>
                  </a:cubicBezTo>
                  <a:lnTo>
                    <a:pt x="4606" y="0"/>
                  </a:ln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9"/>
            <p:cNvSpPr/>
            <p:nvPr/>
          </p:nvSpPr>
          <p:spPr>
            <a:xfrm>
              <a:off x="-726775" y="3206100"/>
              <a:ext cx="74600" cy="15450"/>
            </a:xfrm>
            <a:custGeom>
              <a:avLst/>
              <a:gdLst/>
              <a:ahLst/>
              <a:cxnLst/>
              <a:rect l="l" t="t" r="r" b="b"/>
              <a:pathLst>
                <a:path w="2984" h="618" extrusionOk="0">
                  <a:moveTo>
                    <a:pt x="0" y="1"/>
                  </a:moveTo>
                  <a:cubicBezTo>
                    <a:pt x="0" y="341"/>
                    <a:pt x="270" y="617"/>
                    <a:pt x="610" y="617"/>
                  </a:cubicBezTo>
                  <a:lnTo>
                    <a:pt x="2367" y="617"/>
                  </a:lnTo>
                  <a:cubicBezTo>
                    <a:pt x="2707" y="617"/>
                    <a:pt x="2983" y="341"/>
                    <a:pt x="298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p:nvPr/>
          </p:nvSpPr>
          <p:spPr>
            <a:xfrm>
              <a:off x="-654150" y="2853950"/>
              <a:ext cx="175575" cy="168825"/>
            </a:xfrm>
            <a:custGeom>
              <a:avLst/>
              <a:gdLst/>
              <a:ahLst/>
              <a:cxnLst/>
              <a:rect l="l" t="t" r="r" b="b"/>
              <a:pathLst>
                <a:path w="7023" h="6753" extrusionOk="0">
                  <a:moveTo>
                    <a:pt x="3655" y="1"/>
                  </a:moveTo>
                  <a:cubicBezTo>
                    <a:pt x="3651" y="1"/>
                    <a:pt x="3647" y="1"/>
                    <a:pt x="3642" y="1"/>
                  </a:cubicBezTo>
                  <a:cubicBezTo>
                    <a:pt x="2275" y="1"/>
                    <a:pt x="1042" y="823"/>
                    <a:pt x="525" y="2084"/>
                  </a:cubicBezTo>
                  <a:cubicBezTo>
                    <a:pt x="0" y="3345"/>
                    <a:pt x="291" y="4798"/>
                    <a:pt x="1255" y="5761"/>
                  </a:cubicBezTo>
                  <a:cubicBezTo>
                    <a:pt x="1899" y="6411"/>
                    <a:pt x="2767" y="6753"/>
                    <a:pt x="3648" y="6753"/>
                  </a:cubicBezTo>
                  <a:cubicBezTo>
                    <a:pt x="4083" y="6753"/>
                    <a:pt x="4522" y="6669"/>
                    <a:pt x="4939" y="6498"/>
                  </a:cubicBezTo>
                  <a:cubicBezTo>
                    <a:pt x="6200" y="5974"/>
                    <a:pt x="7022" y="4741"/>
                    <a:pt x="7022" y="3373"/>
                  </a:cubicBezTo>
                  <a:cubicBezTo>
                    <a:pt x="7022" y="1514"/>
                    <a:pt x="5513" y="1"/>
                    <a:pt x="3655" y="1"/>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9"/>
            <p:cNvSpPr/>
            <p:nvPr/>
          </p:nvSpPr>
          <p:spPr>
            <a:xfrm>
              <a:off x="-640325" y="2866700"/>
              <a:ext cx="148800" cy="143150"/>
            </a:xfrm>
            <a:custGeom>
              <a:avLst/>
              <a:gdLst/>
              <a:ahLst/>
              <a:cxnLst/>
              <a:rect l="l" t="t" r="r" b="b"/>
              <a:pathLst>
                <a:path w="5952" h="5726" extrusionOk="0">
                  <a:moveTo>
                    <a:pt x="3091" y="1"/>
                  </a:moveTo>
                  <a:cubicBezTo>
                    <a:pt x="2345" y="1"/>
                    <a:pt x="1612" y="292"/>
                    <a:pt x="1063" y="837"/>
                  </a:cubicBezTo>
                  <a:cubicBezTo>
                    <a:pt x="248" y="1659"/>
                    <a:pt x="0" y="2892"/>
                    <a:pt x="446" y="3962"/>
                  </a:cubicBezTo>
                  <a:cubicBezTo>
                    <a:pt x="886" y="5032"/>
                    <a:pt x="1934" y="5726"/>
                    <a:pt x="3089" y="5726"/>
                  </a:cubicBezTo>
                  <a:cubicBezTo>
                    <a:pt x="4670" y="5726"/>
                    <a:pt x="5952" y="4444"/>
                    <a:pt x="5952" y="2863"/>
                  </a:cubicBezTo>
                  <a:cubicBezTo>
                    <a:pt x="5952" y="1708"/>
                    <a:pt x="5258" y="660"/>
                    <a:pt x="4188" y="220"/>
                  </a:cubicBezTo>
                  <a:cubicBezTo>
                    <a:pt x="3833" y="72"/>
                    <a:pt x="3460" y="1"/>
                    <a:pt x="3091"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9"/>
            <p:cNvSpPr/>
            <p:nvPr/>
          </p:nvSpPr>
          <p:spPr>
            <a:xfrm>
              <a:off x="-736000" y="2597100"/>
              <a:ext cx="92850" cy="135350"/>
            </a:xfrm>
            <a:custGeom>
              <a:avLst/>
              <a:gdLst/>
              <a:ahLst/>
              <a:cxnLst/>
              <a:rect l="l" t="t" r="r" b="b"/>
              <a:pathLst>
                <a:path w="3714" h="5414" extrusionOk="0">
                  <a:moveTo>
                    <a:pt x="1" y="1"/>
                  </a:moveTo>
                  <a:lnTo>
                    <a:pt x="1" y="5414"/>
                  </a:lnTo>
                  <a:lnTo>
                    <a:pt x="3714" y="5414"/>
                  </a:lnTo>
                  <a:lnTo>
                    <a:pt x="3714"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769300" y="2573725"/>
              <a:ext cx="159450" cy="23400"/>
            </a:xfrm>
            <a:custGeom>
              <a:avLst/>
              <a:gdLst/>
              <a:ahLst/>
              <a:cxnLst/>
              <a:rect l="l" t="t" r="r" b="b"/>
              <a:pathLst>
                <a:path w="6378" h="936" extrusionOk="0">
                  <a:moveTo>
                    <a:pt x="1" y="0"/>
                  </a:moveTo>
                  <a:cubicBezTo>
                    <a:pt x="1" y="517"/>
                    <a:pt x="419" y="936"/>
                    <a:pt x="936" y="936"/>
                  </a:cubicBezTo>
                  <a:lnTo>
                    <a:pt x="5443" y="936"/>
                  </a:lnTo>
                  <a:cubicBezTo>
                    <a:pt x="5960" y="936"/>
                    <a:pt x="6378" y="517"/>
                    <a:pt x="6378" y="0"/>
                  </a:cubicBezTo>
                  <a:close/>
                </a:path>
              </a:pathLst>
            </a:custGeom>
            <a:solidFill>
              <a:srgbClr val="D8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917025" y="3394950"/>
              <a:ext cx="756225" cy="56875"/>
            </a:xfrm>
            <a:custGeom>
              <a:avLst/>
              <a:gdLst/>
              <a:ahLst/>
              <a:cxnLst/>
              <a:rect l="l" t="t" r="r" b="b"/>
              <a:pathLst>
                <a:path w="30249" h="2275" extrusionOk="0">
                  <a:moveTo>
                    <a:pt x="376" y="0"/>
                  </a:moveTo>
                  <a:cubicBezTo>
                    <a:pt x="163" y="0"/>
                    <a:pt x="0" y="163"/>
                    <a:pt x="0" y="376"/>
                  </a:cubicBezTo>
                  <a:lnTo>
                    <a:pt x="0" y="1899"/>
                  </a:lnTo>
                  <a:cubicBezTo>
                    <a:pt x="0" y="2105"/>
                    <a:pt x="163" y="2275"/>
                    <a:pt x="376" y="2275"/>
                  </a:cubicBezTo>
                  <a:lnTo>
                    <a:pt x="29873" y="2275"/>
                  </a:lnTo>
                  <a:cubicBezTo>
                    <a:pt x="30079" y="2275"/>
                    <a:pt x="30249" y="2105"/>
                    <a:pt x="30249" y="1899"/>
                  </a:cubicBezTo>
                  <a:lnTo>
                    <a:pt x="30249" y="376"/>
                  </a:lnTo>
                  <a:cubicBezTo>
                    <a:pt x="30249" y="163"/>
                    <a:pt x="30079" y="0"/>
                    <a:pt x="29873"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056625" y="3705125"/>
              <a:ext cx="917100" cy="55625"/>
            </a:xfrm>
            <a:custGeom>
              <a:avLst/>
              <a:gdLst/>
              <a:ahLst/>
              <a:cxnLst/>
              <a:rect l="l" t="t" r="r" b="b"/>
              <a:pathLst>
                <a:path w="36684" h="2225" extrusionOk="0">
                  <a:moveTo>
                    <a:pt x="3799" y="0"/>
                  </a:moveTo>
                  <a:cubicBezTo>
                    <a:pt x="2226" y="0"/>
                    <a:pt x="773" y="850"/>
                    <a:pt x="1" y="2225"/>
                  </a:cubicBezTo>
                  <a:lnTo>
                    <a:pt x="35989" y="2225"/>
                  </a:lnTo>
                  <a:cubicBezTo>
                    <a:pt x="36371" y="2225"/>
                    <a:pt x="36683" y="1913"/>
                    <a:pt x="36683" y="1531"/>
                  </a:cubicBezTo>
                  <a:lnTo>
                    <a:pt x="36683" y="694"/>
                  </a:lnTo>
                  <a:cubicBezTo>
                    <a:pt x="36683" y="312"/>
                    <a:pt x="36371" y="0"/>
                    <a:pt x="35989" y="0"/>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777450" y="2985250"/>
              <a:ext cx="6775" cy="60525"/>
            </a:xfrm>
            <a:custGeom>
              <a:avLst/>
              <a:gdLst/>
              <a:ahLst/>
              <a:cxnLst/>
              <a:rect l="l" t="t" r="r" b="b"/>
              <a:pathLst>
                <a:path w="271" h="2421" extrusionOk="0">
                  <a:moveTo>
                    <a:pt x="135" y="1"/>
                  </a:moveTo>
                  <a:cubicBezTo>
                    <a:pt x="68" y="1"/>
                    <a:pt x="1" y="45"/>
                    <a:pt x="1" y="134"/>
                  </a:cubicBezTo>
                  <a:lnTo>
                    <a:pt x="1" y="2288"/>
                  </a:lnTo>
                  <a:cubicBezTo>
                    <a:pt x="1" y="2376"/>
                    <a:pt x="68" y="2421"/>
                    <a:pt x="135" y="2421"/>
                  </a:cubicBezTo>
                  <a:cubicBezTo>
                    <a:pt x="203" y="2421"/>
                    <a:pt x="270" y="2376"/>
                    <a:pt x="270" y="2288"/>
                  </a:cubicBezTo>
                  <a:lnTo>
                    <a:pt x="270" y="134"/>
                  </a:lnTo>
                  <a:cubicBezTo>
                    <a:pt x="270" y="45"/>
                    <a:pt x="203" y="1"/>
                    <a:pt x="13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777450" y="2760475"/>
              <a:ext cx="6775" cy="160775"/>
            </a:xfrm>
            <a:custGeom>
              <a:avLst/>
              <a:gdLst/>
              <a:ahLst/>
              <a:cxnLst/>
              <a:rect l="l" t="t" r="r" b="b"/>
              <a:pathLst>
                <a:path w="271" h="6431" extrusionOk="0">
                  <a:moveTo>
                    <a:pt x="135" y="0"/>
                  </a:moveTo>
                  <a:cubicBezTo>
                    <a:pt x="68" y="0"/>
                    <a:pt x="1" y="45"/>
                    <a:pt x="1" y="133"/>
                  </a:cubicBezTo>
                  <a:lnTo>
                    <a:pt x="1" y="6298"/>
                  </a:lnTo>
                  <a:cubicBezTo>
                    <a:pt x="1" y="6386"/>
                    <a:pt x="68" y="6430"/>
                    <a:pt x="135" y="6430"/>
                  </a:cubicBezTo>
                  <a:cubicBezTo>
                    <a:pt x="203" y="6430"/>
                    <a:pt x="270" y="6386"/>
                    <a:pt x="270" y="6298"/>
                  </a:cubicBezTo>
                  <a:lnTo>
                    <a:pt x="270" y="133"/>
                  </a:lnTo>
                  <a:cubicBezTo>
                    <a:pt x="270" y="45"/>
                    <a:pt x="203" y="0"/>
                    <a:pt x="135"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898425" y="3406650"/>
              <a:ext cx="24325" cy="23000"/>
            </a:xfrm>
            <a:custGeom>
              <a:avLst/>
              <a:gdLst/>
              <a:ahLst/>
              <a:cxnLst/>
              <a:rect l="l" t="t" r="r" b="b"/>
              <a:pathLst>
                <a:path w="973" h="920" extrusionOk="0">
                  <a:moveTo>
                    <a:pt x="539" y="259"/>
                  </a:moveTo>
                  <a:lnTo>
                    <a:pt x="539" y="259"/>
                  </a:lnTo>
                  <a:cubicBezTo>
                    <a:pt x="539" y="259"/>
                    <a:pt x="538" y="259"/>
                    <a:pt x="537" y="260"/>
                  </a:cubicBezTo>
                  <a:lnTo>
                    <a:pt x="537" y="260"/>
                  </a:lnTo>
                  <a:cubicBezTo>
                    <a:pt x="538" y="259"/>
                    <a:pt x="539" y="259"/>
                    <a:pt x="539" y="259"/>
                  </a:cubicBezTo>
                  <a:close/>
                  <a:moveTo>
                    <a:pt x="569" y="1"/>
                  </a:moveTo>
                  <a:cubicBezTo>
                    <a:pt x="474" y="1"/>
                    <a:pt x="378" y="24"/>
                    <a:pt x="291" y="71"/>
                  </a:cubicBezTo>
                  <a:cubicBezTo>
                    <a:pt x="121" y="170"/>
                    <a:pt x="15" y="347"/>
                    <a:pt x="7" y="538"/>
                  </a:cubicBezTo>
                  <a:cubicBezTo>
                    <a:pt x="0" y="652"/>
                    <a:pt x="29" y="758"/>
                    <a:pt x="78" y="850"/>
                  </a:cubicBezTo>
                  <a:cubicBezTo>
                    <a:pt x="107" y="899"/>
                    <a:pt x="149" y="919"/>
                    <a:pt x="191" y="919"/>
                  </a:cubicBezTo>
                  <a:cubicBezTo>
                    <a:pt x="282" y="919"/>
                    <a:pt x="370" y="822"/>
                    <a:pt x="312" y="715"/>
                  </a:cubicBezTo>
                  <a:lnTo>
                    <a:pt x="298" y="680"/>
                  </a:lnTo>
                  <a:cubicBezTo>
                    <a:pt x="295" y="675"/>
                    <a:pt x="294" y="672"/>
                    <a:pt x="293" y="672"/>
                  </a:cubicBezTo>
                  <a:lnTo>
                    <a:pt x="293" y="672"/>
                  </a:lnTo>
                  <a:cubicBezTo>
                    <a:pt x="292" y="672"/>
                    <a:pt x="294" y="678"/>
                    <a:pt x="298" y="687"/>
                  </a:cubicBezTo>
                  <a:lnTo>
                    <a:pt x="291" y="673"/>
                  </a:lnTo>
                  <a:cubicBezTo>
                    <a:pt x="284" y="652"/>
                    <a:pt x="277" y="637"/>
                    <a:pt x="277" y="616"/>
                  </a:cubicBezTo>
                  <a:lnTo>
                    <a:pt x="277" y="609"/>
                  </a:lnTo>
                  <a:lnTo>
                    <a:pt x="277" y="574"/>
                  </a:lnTo>
                  <a:cubicBezTo>
                    <a:pt x="277" y="560"/>
                    <a:pt x="284" y="517"/>
                    <a:pt x="277" y="510"/>
                  </a:cubicBezTo>
                  <a:lnTo>
                    <a:pt x="277" y="503"/>
                  </a:lnTo>
                  <a:cubicBezTo>
                    <a:pt x="277" y="496"/>
                    <a:pt x="277" y="489"/>
                    <a:pt x="284" y="475"/>
                  </a:cubicBezTo>
                  <a:cubicBezTo>
                    <a:pt x="284" y="467"/>
                    <a:pt x="284" y="453"/>
                    <a:pt x="291" y="446"/>
                  </a:cubicBezTo>
                  <a:lnTo>
                    <a:pt x="298" y="426"/>
                  </a:lnTo>
                  <a:lnTo>
                    <a:pt x="298" y="426"/>
                  </a:lnTo>
                  <a:cubicBezTo>
                    <a:pt x="293" y="439"/>
                    <a:pt x="292" y="443"/>
                    <a:pt x="293" y="443"/>
                  </a:cubicBezTo>
                  <a:cubicBezTo>
                    <a:pt x="294" y="443"/>
                    <a:pt x="295" y="442"/>
                    <a:pt x="298" y="439"/>
                  </a:cubicBezTo>
                  <a:cubicBezTo>
                    <a:pt x="305" y="418"/>
                    <a:pt x="319" y="397"/>
                    <a:pt x="326" y="382"/>
                  </a:cubicBezTo>
                  <a:lnTo>
                    <a:pt x="333" y="368"/>
                  </a:lnTo>
                  <a:lnTo>
                    <a:pt x="333" y="368"/>
                  </a:lnTo>
                  <a:cubicBezTo>
                    <a:pt x="329" y="377"/>
                    <a:pt x="327" y="383"/>
                    <a:pt x="328" y="383"/>
                  </a:cubicBezTo>
                  <a:cubicBezTo>
                    <a:pt x="329" y="383"/>
                    <a:pt x="331" y="381"/>
                    <a:pt x="333" y="375"/>
                  </a:cubicBezTo>
                  <a:lnTo>
                    <a:pt x="355" y="354"/>
                  </a:lnTo>
                  <a:lnTo>
                    <a:pt x="376" y="333"/>
                  </a:lnTo>
                  <a:lnTo>
                    <a:pt x="383" y="326"/>
                  </a:lnTo>
                  <a:cubicBezTo>
                    <a:pt x="390" y="319"/>
                    <a:pt x="411" y="304"/>
                    <a:pt x="433" y="297"/>
                  </a:cubicBezTo>
                  <a:lnTo>
                    <a:pt x="447" y="290"/>
                  </a:lnTo>
                  <a:cubicBezTo>
                    <a:pt x="454" y="287"/>
                    <a:pt x="457" y="285"/>
                    <a:pt x="457" y="285"/>
                  </a:cubicBezTo>
                  <a:lnTo>
                    <a:pt x="457" y="285"/>
                  </a:lnTo>
                  <a:cubicBezTo>
                    <a:pt x="456" y="285"/>
                    <a:pt x="450" y="287"/>
                    <a:pt x="440" y="290"/>
                  </a:cubicBezTo>
                  <a:lnTo>
                    <a:pt x="468" y="276"/>
                  </a:lnTo>
                  <a:cubicBezTo>
                    <a:pt x="489" y="269"/>
                    <a:pt x="511" y="269"/>
                    <a:pt x="532" y="262"/>
                  </a:cubicBezTo>
                  <a:lnTo>
                    <a:pt x="603" y="262"/>
                  </a:lnTo>
                  <a:cubicBezTo>
                    <a:pt x="624" y="269"/>
                    <a:pt x="645" y="269"/>
                    <a:pt x="666" y="276"/>
                  </a:cubicBezTo>
                  <a:lnTo>
                    <a:pt x="695" y="283"/>
                  </a:lnTo>
                  <a:lnTo>
                    <a:pt x="688" y="283"/>
                  </a:lnTo>
                  <a:lnTo>
                    <a:pt x="702" y="290"/>
                  </a:lnTo>
                  <a:cubicBezTo>
                    <a:pt x="728" y="307"/>
                    <a:pt x="753" y="314"/>
                    <a:pt x="777" y="314"/>
                  </a:cubicBezTo>
                  <a:cubicBezTo>
                    <a:pt x="896" y="314"/>
                    <a:pt x="972" y="134"/>
                    <a:pt x="836" y="64"/>
                  </a:cubicBezTo>
                  <a:cubicBezTo>
                    <a:pt x="753" y="22"/>
                    <a:pt x="661" y="1"/>
                    <a:pt x="569"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853425" y="3406800"/>
              <a:ext cx="195575" cy="6775"/>
            </a:xfrm>
            <a:custGeom>
              <a:avLst/>
              <a:gdLst/>
              <a:ahLst/>
              <a:cxnLst/>
              <a:rect l="l" t="t" r="r" b="b"/>
              <a:pathLst>
                <a:path w="7823" h="271" extrusionOk="0">
                  <a:moveTo>
                    <a:pt x="177" y="1"/>
                  </a:moveTo>
                  <a:cubicBezTo>
                    <a:pt x="0" y="1"/>
                    <a:pt x="0" y="270"/>
                    <a:pt x="177" y="270"/>
                  </a:cubicBezTo>
                  <a:lnTo>
                    <a:pt x="7645" y="270"/>
                  </a:lnTo>
                  <a:cubicBezTo>
                    <a:pt x="7823" y="270"/>
                    <a:pt x="7823" y="1"/>
                    <a:pt x="7645" y="1"/>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316175" y="3160825"/>
              <a:ext cx="31375" cy="214300"/>
            </a:xfrm>
            <a:custGeom>
              <a:avLst/>
              <a:gdLst/>
              <a:ahLst/>
              <a:cxnLst/>
              <a:rect l="l" t="t" r="r" b="b"/>
              <a:pathLst>
                <a:path w="1255" h="8572" extrusionOk="0">
                  <a:moveTo>
                    <a:pt x="153" y="1"/>
                  </a:moveTo>
                  <a:cubicBezTo>
                    <a:pt x="77" y="1"/>
                    <a:pt x="1" y="63"/>
                    <a:pt x="22" y="161"/>
                  </a:cubicBezTo>
                  <a:cubicBezTo>
                    <a:pt x="624" y="2251"/>
                    <a:pt x="915" y="4419"/>
                    <a:pt x="879" y="6602"/>
                  </a:cubicBezTo>
                  <a:cubicBezTo>
                    <a:pt x="872" y="7218"/>
                    <a:pt x="837" y="7835"/>
                    <a:pt x="773" y="8444"/>
                  </a:cubicBezTo>
                  <a:cubicBezTo>
                    <a:pt x="766" y="8529"/>
                    <a:pt x="828" y="8572"/>
                    <a:pt x="894" y="8572"/>
                  </a:cubicBezTo>
                  <a:cubicBezTo>
                    <a:pt x="961" y="8572"/>
                    <a:pt x="1032" y="8529"/>
                    <a:pt x="1042" y="8444"/>
                  </a:cubicBezTo>
                  <a:cubicBezTo>
                    <a:pt x="1255" y="6255"/>
                    <a:pt x="1149" y="4044"/>
                    <a:pt x="716" y="1883"/>
                  </a:cubicBezTo>
                  <a:cubicBezTo>
                    <a:pt x="596" y="1280"/>
                    <a:pt x="447" y="685"/>
                    <a:pt x="277" y="90"/>
                  </a:cubicBezTo>
                  <a:cubicBezTo>
                    <a:pt x="254" y="28"/>
                    <a:pt x="204"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50" y="1460278"/>
            <a:ext cx="7019567" cy="2360562"/>
          </a:xfrm>
          <a:prstGeom prst="rect">
            <a:avLst/>
          </a:prstGeom>
        </p:spPr>
      </p:pic>
    </p:spTree>
    <p:extLst>
      <p:ext uri="{BB962C8B-B14F-4D97-AF65-F5344CB8AC3E}">
        <p14:creationId xmlns:p14="http://schemas.microsoft.com/office/powerpoint/2010/main" val="2246255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6" name="Google Shape;316;p38"/>
          <p:cNvSpPr txBox="1">
            <a:spLocks noGrp="1"/>
          </p:cNvSpPr>
          <p:nvPr>
            <p:ph type="subTitle" idx="1"/>
          </p:nvPr>
        </p:nvSpPr>
        <p:spPr>
          <a:xfrm>
            <a:off x="189509" y="1179533"/>
            <a:ext cx="4335551" cy="3726352"/>
          </a:xfrm>
          <a:prstGeom prst="rect">
            <a:avLst/>
          </a:prstGeom>
        </p:spPr>
        <p:txBody>
          <a:bodyPr spcFirstLastPara="1" wrap="square" lIns="91425" tIns="91425" rIns="91425" bIns="91425" anchor="t" anchorCtr="0">
            <a:noAutofit/>
          </a:bodyPr>
          <a:lstStyle/>
          <a:p>
            <a:pPr marL="0" lvl="0" indent="0"/>
            <a:r>
              <a:rPr lang="en-US" dirty="0"/>
              <a:t>• When T. rex spectra are searched against all vertebrate proteins, many peptide matches are found.</a:t>
            </a:r>
          </a:p>
          <a:p>
            <a:pPr marL="0" lvl="0" indent="0"/>
            <a:endParaRPr lang="en-US" dirty="0"/>
          </a:p>
          <a:p>
            <a:pPr marL="0" lvl="0" indent="0"/>
            <a:r>
              <a:rPr lang="en-US" dirty="0"/>
              <a:t> • These matches correspond to chicken, human, mouse, and ostrich proteins. </a:t>
            </a:r>
          </a:p>
          <a:p>
            <a:pPr marL="0" lvl="0" indent="0"/>
            <a:endParaRPr lang="en-US" dirty="0"/>
          </a:p>
          <a:p>
            <a:pPr marL="0" lvl="0" indent="0"/>
            <a:r>
              <a:rPr lang="en-US" dirty="0"/>
              <a:t>• The same spectra are therefore not specific to T. rex.</a:t>
            </a:r>
          </a:p>
          <a:p>
            <a:pPr marL="0" lvl="0" indent="0"/>
            <a:r>
              <a:rPr lang="en-US" dirty="0"/>
              <a:t> </a:t>
            </a:r>
          </a:p>
          <a:p>
            <a:pPr marL="0" lvl="0" indent="0"/>
            <a:r>
              <a:rPr lang="en-US" dirty="0"/>
              <a:t>• This indicates that many matches are statistical artifacts, not genuine ancient peptides.</a:t>
            </a:r>
          </a:p>
          <a:p>
            <a:pPr marL="0" lvl="0" indent="0"/>
            <a:r>
              <a:rPr lang="en-US" dirty="0"/>
              <a:t> </a:t>
            </a:r>
          </a:p>
          <a:p>
            <a:pPr marL="0" lvl="0" indent="0"/>
            <a:r>
              <a:rPr lang="en-US" dirty="0"/>
              <a:t>• As a result, the claim of molecular evidence linking T. rex to birds becomes significantly weaker.</a:t>
            </a:r>
            <a:endParaRPr dirty="0"/>
          </a:p>
        </p:txBody>
      </p:sp>
      <p:sp>
        <p:nvSpPr>
          <p:cNvPr id="3" name="Rectangle 1"/>
          <p:cNvSpPr>
            <a:spLocks noGrp="1" noChangeArrowheads="1"/>
          </p:cNvSpPr>
          <p:nvPr>
            <p:ph type="ctrTitle"/>
          </p:nvPr>
        </p:nvSpPr>
        <p:spPr bwMode="auto">
          <a:xfrm>
            <a:off x="379019" y="353371"/>
            <a:ext cx="39565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accent1">
                    <a:lumMod val="60000"/>
                    <a:lumOff val="40000"/>
                  </a:schemeClr>
                </a:solidFill>
                <a:effectLst/>
                <a:latin typeface="markup-bold"/>
              </a:rPr>
              <a:t>Evidence from Broad Database Search</a:t>
            </a:r>
            <a:endParaRPr kumimoji="0" lang="en-US" altLang="en-US" sz="1600" b="1" i="0" u="none" strike="noStrike" cap="none" normalizeH="0" baseline="0" dirty="0">
              <a:ln>
                <a:noFill/>
              </a:ln>
              <a:solidFill>
                <a:schemeClr val="accent1">
                  <a:lumMod val="60000"/>
                  <a:lumOff val="40000"/>
                </a:schemeClr>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r>
              <a:rPr lang="en-US" sz="2400" b="1" dirty="0">
                <a:latin typeface="Yu Gothic Medium" panose="020B0500000000000000" pitchFamily="34" charset="-128"/>
                <a:ea typeface="Yu Gothic Medium" panose="020B0500000000000000" pitchFamily="34" charset="-128"/>
              </a:rPr>
              <a:t>Peptide Identification and the T. rex Proteome</a:t>
            </a:r>
            <a:br>
              <a:rPr lang="en-US" b="1" dirty="0"/>
            </a:br>
            <a:endParaRPr dirty="0"/>
          </a:p>
        </p:txBody>
      </p:sp>
      <p:sp>
        <p:nvSpPr>
          <p:cNvPr id="13" name="TextBox 12">
            <a:extLst>
              <a:ext uri="{FF2B5EF4-FFF2-40B4-BE49-F238E27FC236}">
                <a16:creationId xmlns:a16="http://schemas.microsoft.com/office/drawing/2014/main" id="{6AB602ED-49F4-8C90-0371-871E0E00BF66}"/>
              </a:ext>
            </a:extLst>
          </p:cNvPr>
          <p:cNvSpPr txBox="1"/>
          <p:nvPr/>
        </p:nvSpPr>
        <p:spPr>
          <a:xfrm>
            <a:off x="1486830" y="1278674"/>
            <a:ext cx="5932449" cy="3970318"/>
          </a:xfrm>
          <a:prstGeom prst="rect">
            <a:avLst/>
          </a:prstGeom>
          <a:noFill/>
        </p:spPr>
        <p:txBody>
          <a:bodyPr wrap="square" rtlCol="0">
            <a:spAutoFit/>
          </a:bodyPr>
          <a:lstStyle/>
          <a:p>
            <a:r>
              <a:rPr lang="en-US" dirty="0"/>
              <a:t>The process of confirming that a peptide from a known proteome is present in a sample is called </a:t>
            </a:r>
            <a:r>
              <a:rPr lang="en-US" b="1" dirty="0"/>
              <a:t>peptide identification</a:t>
            </a:r>
            <a:r>
              <a:rPr lang="en-US" dirty="0"/>
              <a:t>.</a:t>
            </a:r>
          </a:p>
          <a:p>
            <a:r>
              <a:rPr lang="en-US" dirty="0"/>
              <a:t>But the question is: </a:t>
            </a:r>
            <a:r>
              <a:rPr lang="en-US" b="1" dirty="0"/>
              <a:t>how can we form a T. rex proteome?</a:t>
            </a:r>
            <a:endParaRPr lang="en-US" dirty="0"/>
          </a:p>
          <a:p>
            <a:r>
              <a:rPr lang="en-US" dirty="0"/>
              <a:t>Although peptide identification dominates modern proteomics studies, the proteomes of many species—including extinct species like T. rex—remain unknown.</a:t>
            </a:r>
          </a:p>
          <a:p>
            <a:r>
              <a:rPr lang="en-US" dirty="0"/>
              <a:t>In such cases, biologists rely on </a:t>
            </a:r>
            <a:r>
              <a:rPr lang="en-US" b="1" dirty="0"/>
              <a:t>de novo peptide sequencing</a:t>
            </a:r>
            <a:r>
              <a:rPr lang="en-US" dirty="0"/>
              <a:t>, which means inferring the amino acid sequence of a peptide </a:t>
            </a:r>
            <a:r>
              <a:rPr lang="en-US" b="1" dirty="0"/>
              <a:t>without relying on a known proteome</a:t>
            </a:r>
            <a:r>
              <a:rPr lang="en-US" dirty="0"/>
              <a:t>. This is exactly where we start.</a:t>
            </a:r>
          </a:p>
          <a:p>
            <a:r>
              <a:rPr lang="en-US" dirty="0"/>
              <a:t>Suppose a sample contains </a:t>
            </a:r>
            <a:r>
              <a:rPr lang="en-US" b="1" dirty="0"/>
              <a:t>a large number of identical copies of a peptide</a:t>
            </a:r>
            <a:r>
              <a:rPr lang="en-US" dirty="0"/>
              <a:t>—typically from millions of cells. A </a:t>
            </a:r>
            <a:r>
              <a:rPr lang="en-US" b="1" dirty="0"/>
              <a:t>mass spectrometer</a:t>
            </a:r>
            <a:r>
              <a:rPr lang="en-US" dirty="0"/>
              <a:t> breaks each copy into two smaller fragments, and different copies of the same peptide may break differently.</a:t>
            </a:r>
          </a:p>
          <a:p>
            <a:r>
              <a:rPr lang="en-US" b="1" dirty="0"/>
              <a:t>Example:</a:t>
            </a:r>
            <a:r>
              <a:rPr lang="en-US" dirty="0"/>
              <a:t> One copy of the peptide </a:t>
            </a:r>
            <a:r>
              <a:rPr lang="en-US" b="1" dirty="0"/>
              <a:t>REDCA</a:t>
            </a:r>
            <a:r>
              <a:rPr lang="en-US" dirty="0"/>
              <a:t> may break into </a:t>
            </a:r>
            <a:r>
              <a:rPr lang="en-US" b="1" dirty="0"/>
              <a:t>RE</a:t>
            </a:r>
            <a:r>
              <a:rPr lang="en-US" dirty="0"/>
              <a:t> and </a:t>
            </a:r>
            <a:r>
              <a:rPr lang="en-US" b="1" dirty="0"/>
              <a:t>DCA</a:t>
            </a:r>
            <a:r>
              <a:rPr lang="en-US" dirty="0"/>
              <a:t>, while another copy may break in RED and CA. The fragments RE and RED are called prefixes of REDCA, whereas DCA and CA are called suffixes of REDCA.</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flipH="1">
            <a:off x="120310" y="598608"/>
            <a:ext cx="8604303" cy="4324027"/>
          </a:xfrm>
        </p:spPr>
        <p:txBody>
          <a:bodyPr/>
          <a:lstStyle/>
          <a:p>
            <a:r>
              <a:rPr lang="en-US" sz="1600" dirty="0"/>
              <a:t>Claims about ancient biomolecules have sparked long-standing scientific controversy. Earlier reports of dinosaur DNA were later shown to result from contamination rather than genuine ancient material, demonstrating that striking scientific claims require careful validation and independent replication. Broad and early data sharing is essential for uncovering hidden issues such as contamination. The discussion then moves to a computational limitation in peptide identification. The PSMSEARCH algorithm can only identify peptides that occur exactly in a reference proteome, while real peptides may contain mutations or post-translational modifications. Enumerating all possible mutated peptides is computationally infeasible, which motivates the development of more advanced methods for identifying modified or mutated peptides.</a:t>
            </a:r>
          </a:p>
        </p:txBody>
      </p:sp>
      <p:sp>
        <p:nvSpPr>
          <p:cNvPr id="3" name="Title 2"/>
          <p:cNvSpPr>
            <a:spLocks noGrp="1"/>
          </p:cNvSpPr>
          <p:nvPr>
            <p:ph type="title"/>
          </p:nvPr>
        </p:nvSpPr>
        <p:spPr/>
        <p:txBody>
          <a:bodyPr/>
          <a:lstStyle/>
          <a:p>
            <a:r>
              <a:rPr lang="en-US" dirty="0">
                <a:solidFill>
                  <a:srgbClr val="C00000"/>
                </a:solidFill>
              </a:rPr>
              <a:t>Limits of Evidence and Computation</a:t>
            </a:r>
          </a:p>
        </p:txBody>
      </p:sp>
    </p:spTree>
    <p:extLst>
      <p:ext uri="{BB962C8B-B14F-4D97-AF65-F5344CB8AC3E}">
        <p14:creationId xmlns:p14="http://schemas.microsoft.com/office/powerpoint/2010/main" val="922701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1" name="Google Shape;251;p34"/>
          <p:cNvSpPr txBox="1">
            <a:spLocks noGrp="1"/>
          </p:cNvSpPr>
          <p:nvPr>
            <p:ph type="subTitle" idx="1"/>
          </p:nvPr>
        </p:nvSpPr>
        <p:spPr>
          <a:xfrm flipH="1">
            <a:off x="106325" y="484450"/>
            <a:ext cx="4550734" cy="5143500"/>
          </a:xfrm>
          <a:prstGeom prst="rect">
            <a:avLst/>
          </a:prstGeom>
        </p:spPr>
        <p:txBody>
          <a:bodyPr spcFirstLastPara="1" wrap="square" lIns="91425" tIns="91425" rIns="91425" bIns="91425" anchor="t" anchorCtr="0">
            <a:noAutofit/>
          </a:bodyPr>
          <a:lstStyle/>
          <a:p>
            <a:pPr marL="0" lvl="0" indent="0"/>
            <a:r>
              <a:rPr lang="en-US" dirty="0"/>
              <a:t>Real peptides often contain post-translational modifications that alter amino acids after translation, in addition to possible mutations. Most proteins are modified in some way, and many of these modifications play essential regulatory roles, such as phosphorylation, which adds or removes a phosphate group to control protein activity. In the </a:t>
            </a:r>
            <a:r>
              <a:rPr lang="en-US" i="1" dirty="0"/>
              <a:t>T. rex</a:t>
            </a:r>
            <a:r>
              <a:rPr lang="en-US" dirty="0"/>
              <a:t> case, several candidate peptides include a modification that converts </a:t>
            </a:r>
            <a:r>
              <a:rPr lang="en-US" dirty="0" err="1"/>
              <a:t>proline</a:t>
            </a:r>
            <a:r>
              <a:rPr lang="en-US" dirty="0"/>
              <a:t> to </a:t>
            </a:r>
            <a:r>
              <a:rPr lang="en-US" dirty="0" err="1"/>
              <a:t>hydroxyproline</a:t>
            </a:r>
            <a:r>
              <a:rPr lang="en-US" dirty="0"/>
              <a:t>, a key component of collagen that contributes to its structural stability. From a computational perspective, a post-translational modification introduces a mass offset \delta to an amino acid (for example, +80 for phosphorylation and +16 for </a:t>
            </a:r>
            <a:r>
              <a:rPr lang="en-US" dirty="0" err="1"/>
              <a:t>proline</a:t>
            </a:r>
            <a:r>
              <a:rPr lang="en-US" dirty="0"/>
              <a:t>-to-</a:t>
            </a:r>
            <a:r>
              <a:rPr lang="en-US" dirty="0" err="1"/>
              <a:t>hydroxyproline</a:t>
            </a:r>
            <a:r>
              <a:rPr lang="en-US" dirty="0"/>
              <a:t>). As a result, identifying modified peptides becomes an alignment problem that must allow for mass shifts, motivating the development of more flexible algorithms capable of handling both mutations and post-translational modifications.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title" idx="6"/>
          </p:nvPr>
        </p:nvSpPr>
        <p:spPr>
          <a:xfrm>
            <a:off x="2595849" y="174812"/>
            <a:ext cx="3952299" cy="884998"/>
          </a:xfrm>
          <a:prstGeom prst="rect">
            <a:avLst/>
          </a:prstGeom>
        </p:spPr>
        <p:txBody>
          <a:bodyPr spcFirstLastPara="1" wrap="square" lIns="91425" tIns="91425" rIns="91425" bIns="91425" anchor="t" anchorCtr="0">
            <a:noAutofit/>
          </a:bodyPr>
          <a:lstStyle/>
          <a:p>
            <a:pPr lvl="0"/>
            <a:r>
              <a:rPr lang="en-US" sz="2400" dirty="0"/>
              <a:t>Spectral Alignment with Post-Translational Modifications</a:t>
            </a:r>
            <a:endParaRPr sz="2400" dirty="0"/>
          </a:p>
        </p:txBody>
      </p:sp>
      <p:sp>
        <p:nvSpPr>
          <p:cNvPr id="258" name="Google Shape;258;p35"/>
          <p:cNvSpPr/>
          <p:nvPr/>
        </p:nvSpPr>
        <p:spPr>
          <a:xfrm rot="-4352175" flipH="1">
            <a:off x="6441114" y="1598902"/>
            <a:ext cx="2225459" cy="714720"/>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5"/>
          <p:cNvSpPr/>
          <p:nvPr/>
        </p:nvSpPr>
        <p:spPr>
          <a:xfrm rot="-3668310" flipH="1">
            <a:off x="3819073" y="1838739"/>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5"/>
          <p:cNvSpPr/>
          <p:nvPr/>
        </p:nvSpPr>
        <p:spPr>
          <a:xfrm rot="3668310">
            <a:off x="244871" y="1529346"/>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5"/>
          <p:cNvSpPr/>
          <p:nvPr/>
        </p:nvSpPr>
        <p:spPr>
          <a:xfrm>
            <a:off x="658168" y="1755366"/>
            <a:ext cx="2563696" cy="2512882"/>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5"/>
          <p:cNvSpPr/>
          <p:nvPr/>
        </p:nvSpPr>
        <p:spPr>
          <a:xfrm>
            <a:off x="3275243" y="2075498"/>
            <a:ext cx="2469000" cy="2469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5"/>
          <p:cNvSpPr/>
          <p:nvPr/>
        </p:nvSpPr>
        <p:spPr>
          <a:xfrm>
            <a:off x="5802258" y="1240250"/>
            <a:ext cx="3073610" cy="3027998"/>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txBox="1">
            <a:spLocks noGrp="1"/>
          </p:cNvSpPr>
          <p:nvPr>
            <p:ph type="subTitle" idx="1"/>
          </p:nvPr>
        </p:nvSpPr>
        <p:spPr>
          <a:xfrm flipH="1">
            <a:off x="6062575" y="2091703"/>
            <a:ext cx="2271559" cy="2389566"/>
          </a:xfrm>
          <a:prstGeom prst="rect">
            <a:avLst/>
          </a:prstGeom>
        </p:spPr>
        <p:txBody>
          <a:bodyPr spcFirstLastPara="1" wrap="square" lIns="91425" tIns="91425" rIns="91425" bIns="91425" anchor="t" anchorCtr="0">
            <a:noAutofit/>
          </a:bodyPr>
          <a:lstStyle/>
          <a:p>
            <a:pPr marL="0" lvl="0" indent="0"/>
            <a:br>
              <a:rPr lang="en-US" sz="1000" dirty="0"/>
            </a:br>
            <a:endParaRPr sz="1000" dirty="0"/>
          </a:p>
        </p:txBody>
      </p:sp>
      <p:sp>
        <p:nvSpPr>
          <p:cNvPr id="267" name="Google Shape;267;p35"/>
          <p:cNvSpPr txBox="1">
            <a:spLocks noGrp="1"/>
          </p:cNvSpPr>
          <p:nvPr>
            <p:ph type="subTitle" idx="5"/>
          </p:nvPr>
        </p:nvSpPr>
        <p:spPr>
          <a:xfrm flipH="1">
            <a:off x="631685" y="2248186"/>
            <a:ext cx="2552268" cy="3086959"/>
          </a:xfrm>
          <a:prstGeom prst="rect">
            <a:avLst/>
          </a:prstGeom>
        </p:spPr>
        <p:txBody>
          <a:bodyPr spcFirstLastPara="1" wrap="square" lIns="91425" tIns="91425" rIns="91425" bIns="91425" anchor="t" anchorCtr="0">
            <a:noAutofit/>
          </a:bodyPr>
          <a:lstStyle/>
          <a:p>
            <a:pPr marL="0" lvl="0" indent="0"/>
            <a:r>
              <a:rPr lang="en-US" dirty="0">
                <a:latin typeface="Teko Light" panose="020B0604020202020204" charset="0"/>
                <a:cs typeface="Teko Light" panose="020B0604020202020204" charset="0"/>
              </a:rPr>
              <a:t>Post-translational modifications change the mass of an amino acid by a value δ.</a:t>
            </a:r>
          </a:p>
          <a:p>
            <a:pPr marL="0" lvl="0" indent="0"/>
            <a:r>
              <a:rPr lang="en-US" dirty="0">
                <a:latin typeface="Teko Light" panose="020B0604020202020204" charset="0"/>
                <a:cs typeface="Teko Light" panose="020B0604020202020204" charset="0"/>
              </a:rPr>
              <a:t> If </a:t>
            </a:r>
            <a:r>
              <a:rPr lang="en-US" b="1" dirty="0">
                <a:latin typeface="Teko Light" panose="020B0604020202020204" charset="0"/>
                <a:cs typeface="Teko Light" panose="020B0604020202020204" charset="0"/>
              </a:rPr>
              <a:t>δ &gt; 0</a:t>
            </a:r>
            <a:r>
              <a:rPr lang="en-US" dirty="0">
                <a:latin typeface="Teko Light" panose="020B0604020202020204" charset="0"/>
                <a:cs typeface="Teko Light" panose="020B0604020202020204" charset="0"/>
              </a:rPr>
              <a:t>, the modified peptide vector differs from the original one by inserting a block of zeros;</a:t>
            </a:r>
          </a:p>
          <a:p>
            <a:pPr marL="0" lvl="0" indent="0"/>
            <a:r>
              <a:rPr lang="en-US" b="1" dirty="0">
                <a:latin typeface="Teko Light" panose="020B0604020202020204" charset="0"/>
                <a:cs typeface="Teko Light" panose="020B0604020202020204" charset="0"/>
              </a:rPr>
              <a:t> if δ &lt; 0</a:t>
            </a:r>
            <a:r>
              <a:rPr lang="en-US" dirty="0">
                <a:latin typeface="Teko Light" panose="020B0604020202020204" charset="0"/>
                <a:cs typeface="Teko Light" panose="020B0604020202020204" charset="0"/>
              </a:rPr>
              <a:t>, the modification corresponds to deleting a block of zeros. These operations are referred to as block </a:t>
            </a:r>
            <a:r>
              <a:rPr lang="en-US" dirty="0" err="1">
                <a:latin typeface="Teko Light" panose="020B0604020202020204" charset="0"/>
                <a:cs typeface="Teko Light" panose="020B0604020202020204" charset="0"/>
              </a:rPr>
              <a:t>indels</a:t>
            </a:r>
            <a:r>
              <a:rPr lang="en-US" dirty="0">
                <a:latin typeface="Teko Light" panose="020B0604020202020204" charset="0"/>
                <a:cs typeface="Teko Light" panose="020B0604020202020204" charset="0"/>
              </a:rPr>
              <a:t>.</a:t>
            </a:r>
            <a:endParaRPr dirty="0">
              <a:latin typeface="Teko Light" panose="020B0604020202020204" charset="0"/>
              <a:cs typeface="Teko Light" panose="020B0604020202020204" charset="0"/>
            </a:endParaRPr>
          </a:p>
        </p:txBody>
      </p:sp>
      <p:sp>
        <p:nvSpPr>
          <p:cNvPr id="269" name="Google Shape;269;p35"/>
          <p:cNvSpPr txBox="1">
            <a:spLocks noGrp="1"/>
          </p:cNvSpPr>
          <p:nvPr>
            <p:ph type="subTitle" idx="3"/>
          </p:nvPr>
        </p:nvSpPr>
        <p:spPr>
          <a:xfrm flipH="1">
            <a:off x="3403957" y="2501921"/>
            <a:ext cx="2142222" cy="2434463"/>
          </a:xfrm>
          <a:prstGeom prst="rect">
            <a:avLst/>
          </a:prstGeom>
        </p:spPr>
        <p:txBody>
          <a:bodyPr spcFirstLastPara="1" wrap="square" lIns="91425" tIns="91425" rIns="91425" bIns="91425" anchor="t" anchorCtr="0">
            <a:noAutofit/>
          </a:bodyPr>
          <a:lstStyle/>
          <a:p>
            <a:pPr marL="0" lvl="0" indent="0"/>
            <a:r>
              <a:rPr lang="en-US" dirty="0">
                <a:latin typeface="Teko Light" panose="020B0604020202020204" charset="0"/>
                <a:cs typeface="Teko Light" panose="020B0604020202020204" charset="0"/>
              </a:rPr>
              <a:t>Applying up to k modifications to a peptide is equivalent to applying up to k block </a:t>
            </a:r>
            <a:r>
              <a:rPr lang="en-US" dirty="0" err="1">
                <a:latin typeface="Teko Light" panose="020B0604020202020204" charset="0"/>
                <a:cs typeface="Teko Light" panose="020B0604020202020204" charset="0"/>
              </a:rPr>
              <a:t>indels</a:t>
            </a:r>
            <a:r>
              <a:rPr lang="en-US" dirty="0">
                <a:latin typeface="Teko Light" panose="020B0604020202020204" charset="0"/>
                <a:cs typeface="Teko Light" panose="020B0604020202020204" charset="0"/>
              </a:rPr>
              <a:t> to its peptide vector. We define:</a:t>
            </a:r>
          </a:p>
          <a:p>
            <a:pPr marL="0" lvl="0" indent="0"/>
            <a:r>
              <a:rPr lang="en-US" b="1" dirty="0" err="1">
                <a:latin typeface="Teko Light" panose="020B0604020202020204" charset="0"/>
                <a:cs typeface="Teko Light" panose="020B0604020202020204" charset="0"/>
              </a:rPr>
              <a:t>VARIANTS_k</a:t>
            </a:r>
            <a:r>
              <a:rPr lang="en-US" b="1" dirty="0">
                <a:latin typeface="Teko Light" panose="020B0604020202020204" charset="0"/>
                <a:cs typeface="Teko Light" panose="020B0604020202020204" charset="0"/>
              </a:rPr>
              <a:t>(Peptide)</a:t>
            </a:r>
            <a:r>
              <a:rPr lang="en-US" dirty="0">
                <a:latin typeface="Teko Light" panose="020B0604020202020204" charset="0"/>
                <a:cs typeface="Teko Light" panose="020B0604020202020204" charset="0"/>
              </a:rPr>
              <a:t> </a:t>
            </a:r>
          </a:p>
          <a:p>
            <a:pPr marL="0" lvl="0" indent="0"/>
            <a:r>
              <a:rPr lang="en-US" dirty="0">
                <a:latin typeface="Teko Light" panose="020B0604020202020204" charset="0"/>
                <a:cs typeface="Teko Light" panose="020B0604020202020204" charset="0"/>
              </a:rPr>
              <a:t>as the set of all modified variants of a peptide with at most k modifications.</a:t>
            </a:r>
            <a:endParaRPr b="1" dirty="0">
              <a:latin typeface="Teko Light" panose="020B0604020202020204" charset="0"/>
              <a:cs typeface="Teko Light" panose="020B0604020202020204" charset="0"/>
            </a:endParaRPr>
          </a:p>
        </p:txBody>
      </p:sp>
      <p:sp>
        <p:nvSpPr>
          <p:cNvPr id="270" name="Google Shape;270;p35"/>
          <p:cNvSpPr txBox="1">
            <a:spLocks noGrp="1"/>
          </p:cNvSpPr>
          <p:nvPr>
            <p:ph type="ctrTitle" idx="4"/>
          </p:nvPr>
        </p:nvSpPr>
        <p:spPr>
          <a:xfrm flipH="1">
            <a:off x="236370" y="958622"/>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rPr>
              <a:t>01</a:t>
            </a:r>
            <a:endParaRPr sz="4800">
              <a:solidFill>
                <a:schemeClr val="lt1"/>
              </a:solidFill>
            </a:endParaRPr>
          </a:p>
        </p:txBody>
      </p:sp>
      <p:sp>
        <p:nvSpPr>
          <p:cNvPr id="271" name="Google Shape;271;p35"/>
          <p:cNvSpPr txBox="1">
            <a:spLocks noGrp="1"/>
          </p:cNvSpPr>
          <p:nvPr>
            <p:ph type="ctrTitle"/>
          </p:nvPr>
        </p:nvSpPr>
        <p:spPr>
          <a:xfrm flipH="1">
            <a:off x="5840997" y="2107942"/>
            <a:ext cx="2853606" cy="1049450"/>
          </a:xfrm>
          <a:prstGeom prst="rect">
            <a:avLst/>
          </a:prstGeom>
        </p:spPr>
        <p:txBody>
          <a:bodyPr spcFirstLastPara="1" wrap="square" lIns="91425" tIns="91425" rIns="91425" bIns="91425" anchor="ctr" anchorCtr="0">
            <a:noAutofit/>
          </a:bodyPr>
          <a:lstStyle/>
          <a:p>
            <a:pPr lvl="0"/>
            <a:r>
              <a:rPr lang="en" sz="4800" dirty="0">
                <a:solidFill>
                  <a:schemeClr val="lt1"/>
                </a:solidFill>
              </a:rPr>
              <a:t>0</a:t>
            </a:r>
            <a:r>
              <a:rPr lang="en" sz="1400" dirty="0">
                <a:solidFill>
                  <a:schemeClr val="lt1"/>
                </a:solidFill>
              </a:rPr>
              <a:t>3</a:t>
            </a:r>
            <a:r>
              <a:rPr lang="en-US" sz="1600" b="1" dirty="0"/>
              <a:t>Spectral Alignment Problem:</a:t>
            </a:r>
            <a:br>
              <a:rPr lang="en-US" sz="1600" b="1" dirty="0"/>
            </a:br>
            <a:r>
              <a:rPr lang="en-US" sz="1400" dirty="0"/>
              <a:t> Given a peptide, a spectrum, and an integer k, find the modified variant with the maximum peptide–spectrum score. </a:t>
            </a:r>
            <a:br>
              <a:rPr lang="en-US" sz="1400" dirty="0"/>
            </a:br>
            <a:r>
              <a:rPr lang="en-US" sz="1600" b="1" dirty="0"/>
              <a:t>Modification Search Problem:</a:t>
            </a:r>
            <a:br>
              <a:rPr lang="en-US" sz="1400" dirty="0"/>
            </a:br>
            <a:r>
              <a:rPr lang="en-US" sz="1400" dirty="0"/>
              <a:t> Given a spectrum and a proteome, find the peptide whose modified variants (up to k modifications) achieve the highest score.</a:t>
            </a:r>
            <a:r>
              <a:rPr lang="en-US" dirty="0"/>
              <a:t> </a:t>
            </a:r>
            <a:br>
              <a:rPr lang="en-US" dirty="0"/>
            </a:br>
            <a:r>
              <a:rPr lang="en-US" sz="1400" b="1" dirty="0" err="1"/>
              <a:t>VARIANTS_k</a:t>
            </a:r>
            <a:r>
              <a:rPr lang="en-US" sz="1400" b="1" dirty="0"/>
              <a:t>(Peptide)</a:t>
            </a:r>
            <a:endParaRPr sz="1400" b="1" dirty="0">
              <a:solidFill>
                <a:schemeClr val="lt1"/>
              </a:solidFill>
            </a:endParaRPr>
          </a:p>
        </p:txBody>
      </p:sp>
      <p:sp>
        <p:nvSpPr>
          <p:cNvPr id="272" name="Google Shape;272;p35"/>
          <p:cNvSpPr txBox="1">
            <a:spLocks noGrp="1"/>
          </p:cNvSpPr>
          <p:nvPr>
            <p:ph type="ctrTitle" idx="2"/>
          </p:nvPr>
        </p:nvSpPr>
        <p:spPr>
          <a:xfrm flipH="1">
            <a:off x="4509743" y="1240249"/>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02</a:t>
            </a:r>
            <a:endParaRPr sz="4800" dirty="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54"/>
          <p:cNvSpPr txBox="1">
            <a:spLocks noGrp="1"/>
          </p:cNvSpPr>
          <p:nvPr>
            <p:ph type="body" idx="1"/>
          </p:nvPr>
        </p:nvSpPr>
        <p:spPr>
          <a:xfrm>
            <a:off x="142942" y="1011495"/>
            <a:ext cx="6493200" cy="3416400"/>
          </a:xfrm>
          <a:prstGeom prst="rect">
            <a:avLst/>
          </a:prstGeom>
        </p:spPr>
        <p:txBody>
          <a:bodyPr spcFirstLastPara="1" wrap="square" lIns="91425" tIns="91425" rIns="91425" bIns="91425" anchor="t" anchorCtr="0">
            <a:noAutofit/>
          </a:bodyPr>
          <a:lstStyle/>
          <a:p>
            <a:pPr marL="0" lvl="0" indent="0">
              <a:lnSpc>
                <a:spcPct val="100000"/>
              </a:lnSpc>
              <a:spcBef>
                <a:spcPts val="1600"/>
              </a:spcBef>
              <a:buNone/>
            </a:pPr>
            <a:r>
              <a:rPr lang="en-US" dirty="0"/>
              <a:t>Mutations can be treated in the same way as post-translational modifications by modeling them as block insertions or deletions in the peptide vector. For example, mutating one amino acid into another corresponds to a mass shift</a:t>
            </a:r>
          </a:p>
          <a:p>
            <a:r>
              <a:rPr lang="pt-BR" dirty="0"/>
              <a:t>δ = mass(new amino acid) − mass(original amino acid)</a:t>
            </a:r>
          </a:p>
          <a:p>
            <a:br>
              <a:rPr lang="pt-BR" dirty="0"/>
            </a:br>
            <a:r>
              <a:rPr lang="en-US" dirty="0"/>
              <a:t>This allows the Modification Search Problem to be reformulated as a Mutation Search Problem without changing the underlying framework. Finding the highest-scoring peptide with up to </a:t>
            </a:r>
            <a:r>
              <a:rPr lang="en-US" i="1" dirty="0"/>
              <a:t>k</a:t>
            </a:r>
            <a:r>
              <a:rPr lang="en-US" dirty="0"/>
              <a:t> such block </a:t>
            </a:r>
            <a:r>
              <a:rPr lang="en-US" dirty="0" err="1"/>
              <a:t>indels</a:t>
            </a:r>
            <a:r>
              <a:rPr lang="en-US" dirty="0"/>
              <a:t> closely resembles classical sequence alignment. This observation motivates formulating the Spectral Alignment Problem as a longest path problem in a directed acyclic graph (DAG), where paths represent peptide variants aligned to a spectrum.</a:t>
            </a:r>
            <a:endParaRPr sz="1200" dirty="0"/>
          </a:p>
          <a:p>
            <a:pPr marL="0" lvl="0" indent="0" algn="l" rtl="0">
              <a:lnSpc>
                <a:spcPct val="100000"/>
              </a:lnSpc>
              <a:spcBef>
                <a:spcPts val="1600"/>
              </a:spcBef>
              <a:spcAft>
                <a:spcPts val="1600"/>
              </a:spcAft>
              <a:buNone/>
            </a:pPr>
            <a:endParaRPr sz="1200" dirty="0"/>
          </a:p>
        </p:txBody>
      </p:sp>
      <p:sp>
        <p:nvSpPr>
          <p:cNvPr id="1437" name="Google Shape;1437;p5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pPr lvl="0"/>
            <a:r>
              <a:rPr lang="en-US" sz="2800" dirty="0"/>
              <a:t>From Modifications to Spectral Alignment</a:t>
            </a:r>
            <a:endParaRPr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328" y="4063594"/>
            <a:ext cx="6297672" cy="10799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1254" y="913608"/>
            <a:ext cx="8992746" cy="3859942"/>
          </a:xfrm>
        </p:spPr>
        <p:txBody>
          <a:bodyPr/>
          <a:lstStyle/>
          <a:p>
            <a:r>
              <a:rPr lang="en-US" dirty="0"/>
              <a:t>• Modified peptides can be represented as paths in a 2D Manhattan grid from (0,0) to (m, </a:t>
            </a:r>
            <a:r>
              <a:rPr lang="en-US" dirty="0" err="1"/>
              <a:t>m+Δ</a:t>
            </a:r>
            <a:r>
              <a:rPr lang="en-US" dirty="0"/>
              <a:t>). </a:t>
            </a:r>
          </a:p>
          <a:p>
            <a:r>
              <a:rPr lang="en-US" dirty="0"/>
              <a:t>• Each node (</a:t>
            </a:r>
            <a:r>
              <a:rPr lang="en-US" dirty="0" err="1"/>
              <a:t>i</a:t>
            </a:r>
            <a:r>
              <a:rPr lang="en-US" dirty="0"/>
              <a:t>, j) represents matching prefix masses of the original peptide and its modified variant.</a:t>
            </a:r>
          </a:p>
          <a:p>
            <a:r>
              <a:rPr lang="en-US" dirty="0"/>
              <a:t> • Diagonal edges correspond to unmodified amino acids, while non-diagonal edges represent modifications with mass shift δ.</a:t>
            </a:r>
          </a:p>
          <a:p>
            <a:r>
              <a:rPr lang="en-US" dirty="0"/>
              <a:t>• Thus, each modified peptide corresponds to a path in a directed acyclic graph (DAG). </a:t>
            </a:r>
          </a:p>
          <a:p>
            <a:r>
              <a:rPr lang="en-US" dirty="0"/>
              <a:t>• The Spectral Alignment Problem is reduced to finding the highest-scoring (longest) path in this DAG.</a:t>
            </a:r>
          </a:p>
          <a:p>
            <a:endParaRPr lang="en-US" dirty="0"/>
          </a:p>
        </p:txBody>
      </p:sp>
      <p:sp>
        <p:nvSpPr>
          <p:cNvPr id="3" name="Title 2"/>
          <p:cNvSpPr>
            <a:spLocks noGrp="1"/>
          </p:cNvSpPr>
          <p:nvPr>
            <p:ph type="title"/>
          </p:nvPr>
        </p:nvSpPr>
        <p:spPr/>
        <p:txBody>
          <a:bodyPr/>
          <a:lstStyle/>
          <a:p>
            <a:r>
              <a:rPr lang="en-US" sz="2400" dirty="0"/>
              <a:t>Spectral Alignment as a Longest Path Problem</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54" y="2754924"/>
            <a:ext cx="4058000" cy="2306073"/>
          </a:xfrm>
          <a:prstGeom prst="rect">
            <a:avLst/>
          </a:prstGeom>
        </p:spPr>
      </p:pic>
    </p:spTree>
    <p:extLst>
      <p:ext uri="{BB962C8B-B14F-4D97-AF65-F5344CB8AC3E}">
        <p14:creationId xmlns:p14="http://schemas.microsoft.com/office/powerpoint/2010/main" val="2401546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flipH="1">
            <a:off x="546574" y="1086280"/>
            <a:ext cx="7476769" cy="4057219"/>
          </a:xfrm>
        </p:spPr>
        <p:txBody>
          <a:bodyPr/>
          <a:lstStyle/>
          <a:p>
            <a:r>
              <a:rPr lang="en-US" sz="1400" dirty="0"/>
              <a:t>All modified variants of a peptide with mass m + \Delta can be represented as paths from source to sink in a directed acyclic graph called SOUTHEAST(m, m+\Delta), where non-diagonal edges correspond to modifications. Not every path in this graph represents a valid modified peptide. Since the original peptide is fixed, valid paths can only pass through rows corresponding to prefix masses of the peptide. Removing all other rows yields a reduced graph called the PSM graph.</a:t>
            </a:r>
          </a:p>
          <a:p>
            <a:r>
              <a:rPr lang="en-US" sz="1400" dirty="0"/>
              <a:t> In the PSM graph, each node (</a:t>
            </a:r>
            <a:r>
              <a:rPr lang="en-US" sz="1400" dirty="0" err="1"/>
              <a:t>i</a:t>
            </a:r>
            <a:r>
              <a:rPr lang="en-US" sz="1400" dirty="0"/>
              <a:t>, j) is assigned a weight equal to the spectral value </a:t>
            </a:r>
            <a:r>
              <a:rPr lang="en-US" sz="1400" dirty="0" err="1"/>
              <a:t>s_j</a:t>
            </a:r>
            <a:r>
              <a:rPr lang="en-US" sz="1400" dirty="0"/>
              <a:t>. With this assignment, the total weight of a path equals the peptide–spectrum score of the corresponding modified peptide. </a:t>
            </a:r>
          </a:p>
          <a:p>
            <a:r>
              <a:rPr lang="en-US" sz="1400" dirty="0"/>
              <a:t>Therefore, spectral alignment reduces to finding a maximum-weight path in the PSM graph, subject to at most k non-diagonal edges (i.e., modifications).</a:t>
            </a:r>
            <a:br>
              <a:rPr lang="en-US" dirty="0"/>
            </a:br>
            <a:br>
              <a:rPr lang="en-US" dirty="0"/>
            </a:br>
            <a:endParaRPr lang="en-US" dirty="0"/>
          </a:p>
        </p:txBody>
      </p:sp>
      <p:sp>
        <p:nvSpPr>
          <p:cNvPr id="3" name="Title 2"/>
          <p:cNvSpPr>
            <a:spLocks noGrp="1"/>
          </p:cNvSpPr>
          <p:nvPr>
            <p:ph type="title"/>
          </p:nvPr>
        </p:nvSpPr>
        <p:spPr/>
        <p:txBody>
          <a:bodyPr/>
          <a:lstStyle/>
          <a:p>
            <a:r>
              <a:rPr lang="en-US" dirty="0"/>
              <a:t>PSM Graph for Spectral Alignment</a:t>
            </a:r>
          </a:p>
        </p:txBody>
      </p:sp>
    </p:spTree>
    <p:extLst>
      <p:ext uri="{BB962C8B-B14F-4D97-AF65-F5344CB8AC3E}">
        <p14:creationId xmlns:p14="http://schemas.microsoft.com/office/powerpoint/2010/main" val="474030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2502" y="1031277"/>
            <a:ext cx="5335146" cy="4173239"/>
          </a:xfrm>
        </p:spPr>
        <p:txBody>
          <a:bodyPr/>
          <a:lstStyle/>
          <a:p>
            <a:r>
              <a:rPr lang="en-US" dirty="0"/>
              <a:t>Modified peptides can be represented as paths in a directed acyclic graph (DAG). Each path goes from the source to the sink and corresponds to one peptide variant.</a:t>
            </a:r>
          </a:p>
          <a:p>
            <a:r>
              <a:rPr lang="en-US" dirty="0"/>
              <a:t>Diagonal edges represent unmodified amino acids. Non-diagonal edges represent mutations or modifications (mass shifts).</a:t>
            </a:r>
          </a:p>
          <a:p>
            <a:r>
              <a:rPr lang="en-US" dirty="0"/>
              <a:t>By keeping only valid rows, the graph is reduced to the PSM graph. Finding the best modified peptide is equivalent to finding the maximum-weight path with at most k non-diagonal edges.</a:t>
            </a:r>
          </a:p>
          <a:p>
            <a:endParaRPr lang="en-US" dirty="0"/>
          </a:p>
        </p:txBody>
      </p:sp>
      <p:sp>
        <p:nvSpPr>
          <p:cNvPr id="3" name="Title 2"/>
          <p:cNvSpPr>
            <a:spLocks noGrp="1"/>
          </p:cNvSpPr>
          <p:nvPr>
            <p:ph type="title"/>
          </p:nvPr>
        </p:nvSpPr>
        <p:spPr/>
        <p:txBody>
          <a:bodyPr/>
          <a:lstStyle/>
          <a:p>
            <a:r>
              <a:rPr lang="en-US" sz="1800" dirty="0"/>
              <a:t>Spectral Alignment as a Graph Path Problem</a:t>
            </a:r>
            <a:br>
              <a:rPr lang="en-US" sz="1800" dirty="0"/>
            </a:br>
            <a:r>
              <a:rPr lang="en-US" sz="1800" dirty="0"/>
              <a:t>Modified peptides can be represented as paths in a directed </a:t>
            </a:r>
            <a:br>
              <a:rPr lang="en-US" dirty="0"/>
            </a:br>
            <a:endParaRPr lang="en-US" sz="1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648" y="1161906"/>
            <a:ext cx="3630808" cy="3513222"/>
          </a:xfrm>
          <a:prstGeom prst="rect">
            <a:avLst/>
          </a:prstGeom>
        </p:spPr>
      </p:pic>
    </p:spTree>
    <p:extLst>
      <p:ext uri="{BB962C8B-B14F-4D97-AF65-F5344CB8AC3E}">
        <p14:creationId xmlns:p14="http://schemas.microsoft.com/office/powerpoint/2010/main" val="3802387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30008" y="1357150"/>
            <a:ext cx="8813991" cy="3416400"/>
          </a:xfrm>
        </p:spPr>
        <p:txBody>
          <a:bodyPr/>
          <a:lstStyle/>
          <a:p>
            <a:r>
              <a:rPr lang="en-US" dirty="0"/>
              <a:t>To handle the constraint of at most k modifications, the 2D PSM graph is expanded into a 3D spectral alignment graph with k+1 layers.</a:t>
            </a:r>
          </a:p>
          <a:p>
            <a:r>
              <a:rPr lang="en-US" dirty="0"/>
              <a:t> Each layer represents the number of modifications used so far. Diagonal edges stay within the same layer, while non-diagonal edges move to the next layer. </a:t>
            </a:r>
          </a:p>
          <a:p>
            <a:r>
              <a:rPr lang="en-US" dirty="0"/>
              <a:t>Every path from (0,0,0) to (m, </a:t>
            </a:r>
            <a:r>
              <a:rPr lang="en-US" dirty="0" err="1"/>
              <a:t>m+Δ</a:t>
            </a:r>
            <a:r>
              <a:rPr lang="en-US" dirty="0"/>
              <a:t>, t) corresponds to a peptide with t modifications. Thus, spectral alignment reduces to finding a maximum-weight path in this layered DAG. </a:t>
            </a:r>
          </a:p>
          <a:p>
            <a:r>
              <a:rPr lang="en-US" dirty="0"/>
              <a:t>We define SCORE(</a:t>
            </a:r>
            <a:r>
              <a:rPr lang="en-US" dirty="0" err="1"/>
              <a:t>i</a:t>
            </a:r>
            <a:r>
              <a:rPr lang="en-US" dirty="0"/>
              <a:t>, j, t) as the maximum score of all paths from the source to node (</a:t>
            </a:r>
            <a:r>
              <a:rPr lang="en-US" dirty="0" err="1"/>
              <a:t>i</a:t>
            </a:r>
            <a:r>
              <a:rPr lang="en-US" dirty="0"/>
              <a:t>, j, t). The optimal peptide score is the maximum SCORE(m, </a:t>
            </a:r>
            <a:r>
              <a:rPr lang="en-US" dirty="0" err="1"/>
              <a:t>m+Δ</a:t>
            </a:r>
            <a:r>
              <a:rPr lang="en-US" dirty="0"/>
              <a:t>, t) for 0 ≤ t ≤ k.</a:t>
            </a:r>
            <a:br>
              <a:rPr lang="en-US" dirty="0"/>
            </a:br>
            <a:br>
              <a:rPr lang="en-US" dirty="0"/>
            </a:br>
            <a:br>
              <a:rPr lang="en-US" dirty="0"/>
            </a:br>
            <a:endParaRPr lang="en-US" dirty="0"/>
          </a:p>
        </p:txBody>
      </p:sp>
      <p:sp>
        <p:nvSpPr>
          <p:cNvPr id="3" name="Title 2"/>
          <p:cNvSpPr>
            <a:spLocks noGrp="1"/>
          </p:cNvSpPr>
          <p:nvPr>
            <p:ph type="title"/>
          </p:nvPr>
        </p:nvSpPr>
        <p:spPr/>
        <p:txBody>
          <a:bodyPr/>
          <a:lstStyle/>
          <a:p>
            <a:r>
              <a:rPr lang="en-US" dirty="0"/>
              <a:t>Spectral Alignment Algorithm</a:t>
            </a:r>
          </a:p>
        </p:txBody>
      </p:sp>
    </p:spTree>
    <p:extLst>
      <p:ext uri="{BB962C8B-B14F-4D97-AF65-F5344CB8AC3E}">
        <p14:creationId xmlns:p14="http://schemas.microsoft.com/office/powerpoint/2010/main" val="212960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095894"/>
            <a:ext cx="5140200" cy="3416400"/>
          </a:xfrm>
        </p:spPr>
        <p:txBody>
          <a:bodyPr/>
          <a:lstStyle/>
          <a:p>
            <a:r>
              <a:rPr lang="en-US" dirty="0"/>
              <a:t>To enforce a limit of at most k modifications, the PSM graph is expanded into a layered spectral alignment graph with k+1 layers. </a:t>
            </a:r>
          </a:p>
          <a:p>
            <a:r>
              <a:rPr lang="en-US" dirty="0"/>
              <a:t>Each layer represents the number of modifications used so far. Diagonal edges stay within the same layer, while non-diagonal edges move the path to the next layer. </a:t>
            </a:r>
          </a:p>
          <a:p>
            <a:r>
              <a:rPr lang="en-US" dirty="0"/>
              <a:t>Every path from the source to a node in layer t corresponds to a peptide with exactly t modifications. </a:t>
            </a:r>
          </a:p>
          <a:p>
            <a:r>
              <a:rPr lang="en-US" dirty="0"/>
              <a:t>Thus, spectral alignment reduces to finding a maximum-weight path in this layered DAG. </a:t>
            </a:r>
            <a:br>
              <a:rPr lang="en-US" dirty="0"/>
            </a:br>
            <a:br>
              <a:rPr lang="en-US" dirty="0"/>
            </a:b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713" y="123011"/>
            <a:ext cx="3401279" cy="4752355"/>
          </a:xfrm>
          <a:prstGeom prst="rect">
            <a:avLst/>
          </a:prstGeom>
        </p:spPr>
      </p:pic>
    </p:spTree>
    <p:extLst>
      <p:ext uri="{BB962C8B-B14F-4D97-AF65-F5344CB8AC3E}">
        <p14:creationId xmlns:p14="http://schemas.microsoft.com/office/powerpoint/2010/main" val="574547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0" y="1017528"/>
            <a:ext cx="9144000" cy="3982903"/>
          </a:xfrm>
        </p:spPr>
        <p:txBody>
          <a:bodyPr/>
          <a:lstStyle/>
          <a:p>
            <a:r>
              <a:rPr lang="en-US" dirty="0"/>
              <a:t>We model the relationship between a peptide vector P and an observed binary spectrum X using a probabilistic framework. A peptide vector P = (p_1, p_2, ..., </a:t>
            </a:r>
            <a:r>
              <a:rPr lang="en-US" dirty="0" err="1"/>
              <a:t>p_m</a:t>
            </a:r>
            <a:r>
              <a:rPr lang="en-US" dirty="0"/>
              <a:t>) generates a binary vector X = (x_1, x_2, ..., </a:t>
            </a:r>
            <a:r>
              <a:rPr lang="en-US" dirty="0" err="1"/>
              <a:t>x_m</a:t>
            </a:r>
            <a:r>
              <a:rPr lang="en-US" dirty="0"/>
              <a:t>), where each position is produced independently. </a:t>
            </a:r>
          </a:p>
          <a:p>
            <a:r>
              <a:rPr lang="en-US" dirty="0"/>
              <a:t>The probability of observing X given P is defined as: </a:t>
            </a:r>
            <a:r>
              <a:rPr lang="en-US" dirty="0" err="1"/>
              <a:t>Pr</a:t>
            </a:r>
            <a:r>
              <a:rPr lang="en-US" dirty="0"/>
              <a:t>(X | P) = ∏_{</a:t>
            </a:r>
            <a:r>
              <a:rPr lang="en-US" dirty="0" err="1"/>
              <a:t>i</a:t>
            </a:r>
            <a:r>
              <a:rPr lang="en-US" dirty="0"/>
              <a:t>=1}^{m} </a:t>
            </a:r>
            <a:r>
              <a:rPr lang="en-US" dirty="0" err="1"/>
              <a:t>Pr</a:t>
            </a:r>
            <a:r>
              <a:rPr lang="en-US" dirty="0"/>
              <a:t>(</a:t>
            </a:r>
            <a:r>
              <a:rPr lang="en-US" dirty="0" err="1"/>
              <a:t>x_i</a:t>
            </a:r>
            <a:r>
              <a:rPr lang="en-US" dirty="0"/>
              <a:t> | </a:t>
            </a:r>
            <a:r>
              <a:rPr lang="en-US" dirty="0" err="1"/>
              <a:t>p_i</a:t>
            </a:r>
            <a:r>
              <a:rPr lang="en-US" dirty="0"/>
              <a:t>)</a:t>
            </a:r>
          </a:p>
          <a:p>
            <a:r>
              <a:rPr lang="en-US" dirty="0"/>
              <a:t> to compare different peptide vectors, we define a likelihood ratio with respect to the all-zero peptide vector 0: </a:t>
            </a:r>
            <a:r>
              <a:rPr lang="nb-NO" dirty="0"/>
              <a:t>Likelihood(X | P) = Pr(X | P) / Pr(X | 0)</a:t>
            </a:r>
          </a:p>
          <a:p>
            <a:r>
              <a:rPr lang="en-US" dirty="0"/>
              <a:t>To avoid numerical underflow caused by multiplying many small probabilities, we maximize the log-likelihood: log2 Likelihood(X | P) = ∑_{</a:t>
            </a:r>
            <a:r>
              <a:rPr lang="en-US" dirty="0" err="1"/>
              <a:t>i</a:t>
            </a:r>
            <a:r>
              <a:rPr lang="en-US" dirty="0"/>
              <a:t>=1}^{m} log2 ( </a:t>
            </a:r>
            <a:r>
              <a:rPr lang="en-US" dirty="0" err="1"/>
              <a:t>Pr</a:t>
            </a:r>
            <a:r>
              <a:rPr lang="en-US" dirty="0"/>
              <a:t>(</a:t>
            </a:r>
            <a:r>
              <a:rPr lang="en-US" dirty="0" err="1"/>
              <a:t>x_i</a:t>
            </a:r>
            <a:r>
              <a:rPr lang="en-US" dirty="0"/>
              <a:t> | </a:t>
            </a:r>
            <a:r>
              <a:rPr lang="en-US" dirty="0" err="1"/>
              <a:t>p_i</a:t>
            </a:r>
            <a:r>
              <a:rPr lang="en-US" dirty="0"/>
              <a:t>) / </a:t>
            </a:r>
            <a:r>
              <a:rPr lang="en-US" dirty="0" err="1"/>
              <a:t>Pr</a:t>
            </a:r>
            <a:r>
              <a:rPr lang="en-US" dirty="0"/>
              <a:t>(</a:t>
            </a:r>
            <a:r>
              <a:rPr lang="en-US" dirty="0" err="1"/>
              <a:t>x_i</a:t>
            </a:r>
            <a:r>
              <a:rPr lang="en-US" dirty="0"/>
              <a:t> | 0) ) </a:t>
            </a:r>
          </a:p>
          <a:p>
            <a:r>
              <a:rPr lang="en-US" dirty="0"/>
              <a:t>This formulation allows us to convert the binary spectrum into a numerical spectral vector. Each position </a:t>
            </a:r>
            <a:r>
              <a:rPr lang="en-US" dirty="0" err="1"/>
              <a:t>x_i</a:t>
            </a:r>
            <a:r>
              <a:rPr lang="en-US" dirty="0"/>
              <a:t> contributes a fixed spectral score </a:t>
            </a:r>
            <a:r>
              <a:rPr lang="en-US" dirty="0" err="1"/>
              <a:t>s_i</a:t>
            </a:r>
            <a:r>
              <a:rPr lang="en-US" dirty="0"/>
              <a:t> defined as: </a:t>
            </a:r>
            <a:r>
              <a:rPr lang="pl-PL" dirty="0"/>
              <a:t>If x_i = 0: s_i = log2 ( (1 − ρ) / (1 − θ) ) If x_i = 1: s_i = log2 ( ρ / θ )</a:t>
            </a:r>
            <a:endParaRPr lang="en-US" dirty="0"/>
          </a:p>
          <a:p>
            <a:r>
              <a:rPr lang="en-US" dirty="0"/>
              <a:t>As a result, the spectrum X is transformed into a spectral vector S = (s_1, s_2, ..., </a:t>
            </a:r>
            <a:r>
              <a:rPr lang="en-US" dirty="0" err="1"/>
              <a:t>s_m</a:t>
            </a:r>
            <a:r>
              <a:rPr lang="en-US" dirty="0"/>
              <a:t>), and identifying the most likely peptide vector reduces to maximizing the total spectral score, which fits naturally into the spectral alignment framework.</a:t>
            </a:r>
          </a:p>
          <a:p>
            <a:endParaRPr lang="en-US" dirty="0"/>
          </a:p>
        </p:txBody>
      </p:sp>
      <p:sp>
        <p:nvSpPr>
          <p:cNvPr id="3" name="Title 2"/>
          <p:cNvSpPr>
            <a:spLocks noGrp="1"/>
          </p:cNvSpPr>
          <p:nvPr>
            <p:ph type="title"/>
          </p:nvPr>
        </p:nvSpPr>
        <p:spPr/>
        <p:txBody>
          <a:bodyPr/>
          <a:lstStyle/>
          <a:p>
            <a:r>
              <a:rPr lang="en-US" sz="2800" dirty="0"/>
              <a:t>From Probability to Spectral Vectors</a:t>
            </a:r>
          </a:p>
        </p:txBody>
      </p:sp>
    </p:spTree>
    <p:extLst>
      <p:ext uri="{BB962C8B-B14F-4D97-AF65-F5344CB8AC3E}">
        <p14:creationId xmlns:p14="http://schemas.microsoft.com/office/powerpoint/2010/main" val="213766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A4E25DCC-4E6C-2881-5D8E-B2EBC62A70DA}"/>
            </a:ext>
          </a:extLst>
        </p:cNvPr>
        <p:cNvGrpSpPr/>
        <p:nvPr/>
      </p:nvGrpSpPr>
      <p:grpSpPr>
        <a:xfrm>
          <a:off x="0" y="0"/>
          <a:ext cx="0" cy="0"/>
          <a:chOff x="0" y="0"/>
          <a:chExt cx="0" cy="0"/>
        </a:xfrm>
      </p:grpSpPr>
      <p:sp>
        <p:nvSpPr>
          <p:cNvPr id="134" name="Google Shape;134;p27">
            <a:extLst>
              <a:ext uri="{FF2B5EF4-FFF2-40B4-BE49-F238E27FC236}">
                <a16:creationId xmlns:a16="http://schemas.microsoft.com/office/drawing/2014/main" id="{C69BEAE9-7806-F878-733B-195C301F7C12}"/>
              </a:ext>
            </a:extLst>
          </p:cNvPr>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r>
              <a:rPr lang="en-US" b="1" dirty="0"/>
              <a:t>🧪 </a:t>
            </a:r>
            <a:r>
              <a:rPr lang="en-US" sz="2800" b="1" dirty="0">
                <a:latin typeface="Tahoma" panose="020B0604030504040204" pitchFamily="34" charset="0"/>
                <a:ea typeface="Tahoma" panose="020B0604030504040204" pitchFamily="34" charset="0"/>
                <a:cs typeface="Tahoma" panose="020B0604030504040204" pitchFamily="34" charset="0"/>
              </a:rPr>
              <a:t>Mass Spectrometry </a:t>
            </a:r>
            <a:br>
              <a:rPr lang="en-US" b="1" dirty="0"/>
            </a:br>
            <a:endParaRPr dirty="0"/>
          </a:p>
        </p:txBody>
      </p:sp>
      <p:sp>
        <p:nvSpPr>
          <p:cNvPr id="2" name="TextBox 1">
            <a:extLst>
              <a:ext uri="{FF2B5EF4-FFF2-40B4-BE49-F238E27FC236}">
                <a16:creationId xmlns:a16="http://schemas.microsoft.com/office/drawing/2014/main" id="{9AC4F729-7E13-BEA4-2E1C-015938B45CBA}"/>
              </a:ext>
            </a:extLst>
          </p:cNvPr>
          <p:cNvSpPr txBox="1"/>
          <p:nvPr/>
        </p:nvSpPr>
        <p:spPr>
          <a:xfrm>
            <a:off x="1137424" y="1212740"/>
            <a:ext cx="7523356" cy="4078039"/>
          </a:xfrm>
          <a:prstGeom prst="rect">
            <a:avLst/>
          </a:prstGeom>
          <a:noFill/>
        </p:spPr>
        <p:txBody>
          <a:bodyPr wrap="square" rtlCol="0">
            <a:spAutoFit/>
          </a:bodyPr>
          <a:lstStyle/>
          <a:p>
            <a:r>
              <a:rPr lang="fa-IR" sz="2000" b="1" dirty="0"/>
              <a:t>"</a:t>
            </a:r>
            <a:r>
              <a:rPr lang="en-US" sz="2000" b="1" dirty="0"/>
              <a:t>Main Goal</a:t>
            </a:r>
            <a:r>
              <a:rPr lang="fa-IR" sz="2000" b="1" dirty="0"/>
              <a:t>"</a:t>
            </a:r>
            <a:endParaRPr lang="en-US" sz="2000" b="1" dirty="0"/>
          </a:p>
          <a:p>
            <a:r>
              <a:rPr lang="en-US" dirty="0"/>
              <a:t>Mass spectrometry is used to </a:t>
            </a:r>
            <a:r>
              <a:rPr lang="en-US" b="1" dirty="0"/>
              <a:t>identify peptides and proteins in a sample</a:t>
            </a:r>
            <a:r>
              <a:rPr lang="en-US" dirty="0"/>
              <a:t>.</a:t>
            </a:r>
          </a:p>
          <a:p>
            <a:r>
              <a:rPr lang="en-US" dirty="0"/>
              <a:t>We can’t see proteins directly, but we can </a:t>
            </a:r>
            <a:r>
              <a:rPr lang="en-US" b="1" dirty="0"/>
              <a:t>measure the mass of their small fragments</a:t>
            </a:r>
            <a:r>
              <a:rPr lang="en-US" dirty="0"/>
              <a:t>.</a:t>
            </a:r>
          </a:p>
          <a:p>
            <a:r>
              <a:rPr lang="en-US" dirty="0"/>
              <a:t>Each peptide has a unique mass, which helps infer its </a:t>
            </a:r>
            <a:r>
              <a:rPr lang="en-US" b="1" dirty="0"/>
              <a:t>possible amino acid sequence</a:t>
            </a:r>
            <a:r>
              <a:rPr lang="en-US" dirty="0"/>
              <a:t>.</a:t>
            </a:r>
          </a:p>
          <a:p>
            <a:r>
              <a:rPr lang="fa-IR" sz="1800" b="1" dirty="0"/>
              <a:t>"</a:t>
            </a:r>
            <a:r>
              <a:rPr lang="en-US" sz="1800" b="1" dirty="0"/>
              <a:t>How It Works</a:t>
            </a:r>
            <a:r>
              <a:rPr lang="fa-IR" sz="1800" b="1" dirty="0"/>
              <a:t>"</a:t>
            </a:r>
            <a:endParaRPr lang="en-US" sz="1800" b="1" dirty="0"/>
          </a:p>
          <a:p>
            <a:r>
              <a:rPr lang="en-US" b="1" dirty="0"/>
              <a:t>Peptide Sample</a:t>
            </a:r>
            <a:r>
              <a:rPr lang="en-US" dirty="0"/>
              <a:t>:</a:t>
            </a:r>
          </a:p>
          <a:p>
            <a:pPr lvl="1"/>
            <a:r>
              <a:rPr lang="en-US" dirty="0"/>
              <a:t>Millions of copies of a peptide exist in a sample (from millions of cells).</a:t>
            </a:r>
          </a:p>
          <a:p>
            <a:r>
              <a:rPr lang="en-US" b="1" dirty="0"/>
              <a:t>Fragmentation</a:t>
            </a:r>
            <a:r>
              <a:rPr lang="en-US" dirty="0"/>
              <a:t>:</a:t>
            </a:r>
          </a:p>
          <a:p>
            <a:pPr lvl="1"/>
            <a:r>
              <a:rPr lang="en-US" dirty="0"/>
              <a:t>The mass spectrometer breaks each peptide into </a:t>
            </a:r>
            <a:r>
              <a:rPr lang="en-US" b="1" dirty="0"/>
              <a:t>smaller fragments</a:t>
            </a:r>
            <a:r>
              <a:rPr lang="en-US" dirty="0"/>
              <a:t>.</a:t>
            </a:r>
          </a:p>
          <a:p>
            <a:pPr lvl="1"/>
            <a:r>
              <a:rPr lang="en-US" b="1" dirty="0"/>
              <a:t>Different copies of the same peptide may break differently</a:t>
            </a:r>
            <a:r>
              <a:rPr lang="en-US" dirty="0"/>
              <a:t>.</a:t>
            </a:r>
          </a:p>
          <a:p>
            <a:pPr lvl="1"/>
            <a:r>
              <a:rPr lang="en-US" dirty="0"/>
              <a:t>Example: the peptide </a:t>
            </a:r>
            <a:r>
              <a:rPr lang="en-US" b="1" dirty="0"/>
              <a:t>REDCA</a:t>
            </a:r>
            <a:r>
              <a:rPr lang="en-US" dirty="0"/>
              <a:t> may break into RE + DCA or RED + CA.</a:t>
            </a:r>
          </a:p>
          <a:p>
            <a:r>
              <a:rPr lang="en-US" b="1" dirty="0"/>
              <a:t>Prefixes and Suffixes</a:t>
            </a:r>
            <a:r>
              <a:rPr lang="en-US" dirty="0"/>
              <a:t>:</a:t>
            </a:r>
          </a:p>
          <a:p>
            <a:pPr lvl="1"/>
            <a:r>
              <a:rPr lang="en-US" dirty="0"/>
              <a:t>First fragments (RE, RED) → </a:t>
            </a:r>
            <a:r>
              <a:rPr lang="en-US" b="1" dirty="0"/>
              <a:t>prefixes</a:t>
            </a:r>
            <a:endParaRPr lang="en-US" dirty="0"/>
          </a:p>
          <a:p>
            <a:pPr lvl="1"/>
            <a:r>
              <a:rPr lang="en-US" dirty="0"/>
              <a:t>Last fragments (DCA, CA) → </a:t>
            </a:r>
            <a:r>
              <a:rPr lang="en-US" b="1" dirty="0"/>
              <a:t>suffixes</a:t>
            </a:r>
            <a:endParaRPr lang="en-US" dirty="0"/>
          </a:p>
          <a:p>
            <a:r>
              <a:rPr lang="en-US" b="1" dirty="0"/>
              <a:t>Mass Measurement</a:t>
            </a:r>
            <a:r>
              <a:rPr lang="en-US" dirty="0"/>
              <a:t>:</a:t>
            </a:r>
          </a:p>
          <a:p>
            <a:pPr lvl="1"/>
            <a:r>
              <a:rPr lang="en-US" dirty="0"/>
              <a:t>The spectrometer records the </a:t>
            </a:r>
            <a:r>
              <a:rPr lang="en-US" b="1" dirty="0"/>
              <a:t>integer mass</a:t>
            </a:r>
            <a:r>
              <a:rPr lang="en-US" dirty="0"/>
              <a:t> of each fragment.</a:t>
            </a:r>
          </a:p>
          <a:p>
            <a:pPr lvl="1"/>
            <a:r>
              <a:rPr lang="en-US" dirty="0"/>
              <a:t>Using all prefixes and suffixes, we can create an </a:t>
            </a:r>
            <a:r>
              <a:rPr lang="en-US" b="1" dirty="0"/>
              <a:t>ideal spectrum</a:t>
            </a:r>
            <a:r>
              <a:rPr lang="en-US" dirty="0"/>
              <a:t>.</a:t>
            </a:r>
          </a:p>
          <a:p>
            <a:endParaRPr lang="en-US" sz="1100" dirty="0"/>
          </a:p>
        </p:txBody>
      </p:sp>
    </p:spTree>
    <p:extLst>
      <p:ext uri="{BB962C8B-B14F-4D97-AF65-F5344CB8AC3E}">
        <p14:creationId xmlns:p14="http://schemas.microsoft.com/office/powerpoint/2010/main" val="201441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2" name="Subtitle 1"/>
          <p:cNvSpPr>
            <a:spLocks noGrp="1"/>
          </p:cNvSpPr>
          <p:nvPr>
            <p:ph type="subTitle" idx="1"/>
          </p:nvPr>
        </p:nvSpPr>
        <p:spPr>
          <a:xfrm flipH="1">
            <a:off x="467513" y="2681324"/>
            <a:ext cx="8367104" cy="1966304"/>
          </a:xfrm>
        </p:spPr>
        <p:txBody>
          <a:bodyPr/>
          <a:lstStyle/>
          <a:p>
            <a:r>
              <a:rPr lang="en-US" dirty="0"/>
              <a:t>We use a probabilistic model to describe how a peptide vector P = (p1, …, pm) generates a binary spectrum X = (x1, …, </a:t>
            </a:r>
            <a:r>
              <a:rPr lang="en-US" dirty="0" err="1"/>
              <a:t>xm</a:t>
            </a:r>
            <a:r>
              <a:rPr lang="en-US" dirty="0"/>
              <a:t>), using two parameters ρ and θ. To avoid numerical underflow caused by multiplying many probabilities, we work with the log-likelihood instead of the likelihood itself.</a:t>
            </a:r>
          </a:p>
          <a:p>
            <a:r>
              <a:rPr lang="en-US" dirty="0"/>
              <a:t>Each position in the binary vector X is transformed into a spectral vector S, where: - if </a:t>
            </a:r>
            <a:r>
              <a:rPr lang="en-US" dirty="0" err="1"/>
              <a:t>x_j</a:t>
            </a:r>
            <a:r>
              <a:rPr lang="en-US" dirty="0"/>
              <a:t> = 0, </a:t>
            </a:r>
          </a:p>
          <a:p>
            <a:r>
              <a:rPr lang="en-US" dirty="0"/>
              <a:t>then </a:t>
            </a:r>
            <a:r>
              <a:rPr lang="en-US" dirty="0" err="1"/>
              <a:t>s_j</a:t>
            </a:r>
            <a:r>
              <a:rPr lang="en-US" dirty="0"/>
              <a:t> = log2((1 − ρ) / (1 − θ)) - if </a:t>
            </a:r>
            <a:r>
              <a:rPr lang="en-US" dirty="0" err="1"/>
              <a:t>x_j</a:t>
            </a:r>
            <a:r>
              <a:rPr lang="en-US" dirty="0"/>
              <a:t> = 1, then </a:t>
            </a:r>
            <a:r>
              <a:rPr lang="en-US" dirty="0" err="1"/>
              <a:t>s_j</a:t>
            </a:r>
            <a:r>
              <a:rPr lang="en-US" dirty="0"/>
              <a:t> = log2(ρ / θ) </a:t>
            </a:r>
          </a:p>
          <a:p>
            <a:r>
              <a:rPr lang="en-US" dirty="0"/>
              <a:t>With this transformation, the log-likelihood becomes a dot product between the peptide vector and the spectral vector: SCORE(P, S) = P · S = p1·s1 + p2·s2 + ... + </a:t>
            </a:r>
            <a:r>
              <a:rPr lang="en-US" dirty="0" err="1"/>
              <a:t>pm·sm</a:t>
            </a:r>
            <a:r>
              <a:rPr lang="en-US" dirty="0"/>
              <a:t> </a:t>
            </a:r>
          </a:p>
          <a:p>
            <a:r>
              <a:rPr lang="en-US" dirty="0"/>
              <a:t>We define this dot product as the score between a peptide vector and a spectral vector. As a result, finding the most likely peptide vector is equivalent to finding the peptide that maximizes SCORE(P, S). This transforms the Most Likely Peptide Vector Problem into the Peptide Sequencing Problem.</a:t>
            </a:r>
            <a:br>
              <a:rPr lang="en-US" dirty="0"/>
            </a:br>
            <a:endParaRPr lang="en-US" dirty="0"/>
          </a:p>
          <a:p>
            <a:br>
              <a:rPr lang="en-US" dirty="0"/>
            </a:b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5382-4148-3862-A7FE-9468CBE53BAE}"/>
              </a:ext>
            </a:extLst>
          </p:cNvPr>
          <p:cNvSpPr>
            <a:spLocks noGrp="1"/>
          </p:cNvSpPr>
          <p:nvPr>
            <p:ph type="ctrTitle"/>
          </p:nvPr>
        </p:nvSpPr>
        <p:spPr/>
        <p:txBody>
          <a:bodyPr/>
          <a:lstStyle/>
          <a:p>
            <a:r>
              <a:rPr lang="en-US" sz="9600" dirty="0"/>
              <a:t>THE END</a:t>
            </a:r>
          </a:p>
        </p:txBody>
      </p:sp>
    </p:spTree>
    <p:extLst>
      <p:ext uri="{BB962C8B-B14F-4D97-AF65-F5344CB8AC3E}">
        <p14:creationId xmlns:p14="http://schemas.microsoft.com/office/powerpoint/2010/main" val="984790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B40E7899-9000-5D3B-E9D6-90E5F2B18D68}"/>
            </a:ext>
          </a:extLst>
        </p:cNvPr>
        <p:cNvGrpSpPr/>
        <p:nvPr/>
      </p:nvGrpSpPr>
      <p:grpSpPr>
        <a:xfrm>
          <a:off x="0" y="0"/>
          <a:ext cx="0" cy="0"/>
          <a:chOff x="0" y="0"/>
          <a:chExt cx="0" cy="0"/>
        </a:xfrm>
      </p:grpSpPr>
      <p:sp>
        <p:nvSpPr>
          <p:cNvPr id="134" name="Google Shape;134;p27">
            <a:extLst>
              <a:ext uri="{FF2B5EF4-FFF2-40B4-BE49-F238E27FC236}">
                <a16:creationId xmlns:a16="http://schemas.microsoft.com/office/drawing/2014/main" id="{ADDC9F57-DF5C-1455-198B-EE42F77214E6}"/>
              </a:ext>
            </a:extLst>
          </p:cNvPr>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br>
              <a:rPr lang="en-US" b="1" dirty="0"/>
            </a:br>
            <a:endParaRPr dirty="0"/>
          </a:p>
        </p:txBody>
      </p:sp>
      <p:sp>
        <p:nvSpPr>
          <p:cNvPr id="3" name="TextBox 2">
            <a:extLst>
              <a:ext uri="{FF2B5EF4-FFF2-40B4-BE49-F238E27FC236}">
                <a16:creationId xmlns:a16="http://schemas.microsoft.com/office/drawing/2014/main" id="{35B2A7FB-4BC8-F7B8-D846-7D7CE5CCA8AF}"/>
              </a:ext>
            </a:extLst>
          </p:cNvPr>
          <p:cNvSpPr txBox="1"/>
          <p:nvPr/>
        </p:nvSpPr>
        <p:spPr>
          <a:xfrm>
            <a:off x="1375318" y="1248937"/>
            <a:ext cx="5925014" cy="4062651"/>
          </a:xfrm>
          <a:prstGeom prst="rect">
            <a:avLst/>
          </a:prstGeom>
          <a:noFill/>
        </p:spPr>
        <p:txBody>
          <a:bodyPr wrap="square" rtlCol="0">
            <a:spAutoFit/>
          </a:bodyPr>
          <a:lstStyle/>
          <a:p>
            <a:r>
              <a:rPr lang="en-US" b="1" dirty="0"/>
              <a:t> </a:t>
            </a:r>
            <a:r>
              <a:rPr lang="en-US" sz="2000" b="1" dirty="0"/>
              <a:t>What does an Ideal Spectrum represent?</a:t>
            </a:r>
            <a:br>
              <a:rPr lang="en-US" dirty="0"/>
            </a:br>
            <a:r>
              <a:rPr lang="en-US" dirty="0"/>
              <a:t>For a given peptide:</a:t>
            </a:r>
          </a:p>
          <a:p>
            <a:r>
              <a:rPr lang="en-US" dirty="0"/>
              <a:t>We consider all </a:t>
            </a:r>
            <a:r>
              <a:rPr lang="en-US" b="1" dirty="0"/>
              <a:t>prefixes</a:t>
            </a:r>
            <a:r>
              <a:rPr lang="en-US" dirty="0"/>
              <a:t> (fragments starting from the beginning)</a:t>
            </a:r>
          </a:p>
          <a:p>
            <a:r>
              <a:rPr lang="en-US" dirty="0"/>
              <a:t>And all </a:t>
            </a:r>
            <a:r>
              <a:rPr lang="en-US" b="1" dirty="0"/>
              <a:t>suffixes</a:t>
            </a:r>
            <a:r>
              <a:rPr lang="en-US" dirty="0"/>
              <a:t> (fragments ending at the end)</a:t>
            </a:r>
          </a:p>
          <a:p>
            <a:r>
              <a:rPr lang="en-US" dirty="0"/>
              <a:t>We compute the </a:t>
            </a:r>
            <a:r>
              <a:rPr lang="en-US" b="1" dirty="0"/>
              <a:t>mass of each prefix and suffix</a:t>
            </a:r>
            <a:r>
              <a:rPr lang="en-US" dirty="0"/>
              <a:t>.</a:t>
            </a:r>
            <a:br>
              <a:rPr lang="en-US" dirty="0"/>
            </a:br>
            <a:r>
              <a:rPr lang="en-US" dirty="0"/>
              <a:t>The collection of all these masses is called the </a:t>
            </a:r>
            <a:r>
              <a:rPr lang="en-US" b="1" dirty="0"/>
              <a:t>ideal spectrum</a:t>
            </a:r>
            <a:r>
              <a:rPr lang="en-US" dirty="0"/>
              <a:t> of the peptide.</a:t>
            </a:r>
          </a:p>
          <a:p>
            <a:r>
              <a:rPr lang="en-US" dirty="0"/>
              <a:t>Because different fragments can have the same mass, </a:t>
            </a:r>
            <a:r>
              <a:rPr lang="en-US" b="1" dirty="0"/>
              <a:t>duplicate masses are allowed and expected</a:t>
            </a:r>
            <a:r>
              <a:rPr lang="en-US" dirty="0"/>
              <a:t> in an ideal spectrum.</a:t>
            </a:r>
          </a:p>
          <a:p>
            <a:r>
              <a:rPr lang="en-US" b="1" dirty="0"/>
              <a:t> What does it mean for a peptide to “explain” a spectrum?</a:t>
            </a:r>
            <a:br>
              <a:rPr lang="en-US" dirty="0"/>
            </a:br>
            <a:r>
              <a:rPr lang="en-US" dirty="0"/>
              <a:t>This is a formal definition used in algorithms:</a:t>
            </a:r>
          </a:p>
          <a:p>
            <a:r>
              <a:rPr lang="en-US" dirty="0"/>
              <a:t>A peptide </a:t>
            </a:r>
            <a:r>
              <a:rPr lang="en-US" b="1" dirty="0"/>
              <a:t>explains a spectrum</a:t>
            </a:r>
            <a:r>
              <a:rPr lang="en-US" dirty="0"/>
              <a:t> if the ideal spectrum generated from that peptide is </a:t>
            </a:r>
            <a:r>
              <a:rPr lang="en-US" b="1" dirty="0"/>
              <a:t>exactly the same</a:t>
            </a:r>
            <a:r>
              <a:rPr lang="en-US" dirty="0"/>
              <a:t> as the given spectrum from the experiment.</a:t>
            </a:r>
          </a:p>
          <a:p>
            <a:r>
              <a:rPr lang="en-US" dirty="0"/>
              <a:t>In other words:</a:t>
            </a:r>
          </a:p>
          <a:p>
            <a:r>
              <a:rPr lang="en-US" dirty="0"/>
              <a:t>If the masses predicted from a peptide perfectly match the observed masses,</a:t>
            </a:r>
          </a:p>
          <a:p>
            <a:r>
              <a:rPr lang="en-US" dirty="0"/>
              <a:t>Then that peptide could be the true source of the spectrum.</a:t>
            </a:r>
          </a:p>
          <a:p>
            <a:endParaRPr lang="en-US" dirty="0"/>
          </a:p>
        </p:txBody>
      </p:sp>
      <p:sp>
        <p:nvSpPr>
          <p:cNvPr id="4" name="TextBox 3">
            <a:extLst>
              <a:ext uri="{FF2B5EF4-FFF2-40B4-BE49-F238E27FC236}">
                <a16:creationId xmlns:a16="http://schemas.microsoft.com/office/drawing/2014/main" id="{6B8B139F-FACB-4307-38AF-646576795B8F}"/>
              </a:ext>
            </a:extLst>
          </p:cNvPr>
          <p:cNvSpPr txBox="1"/>
          <p:nvPr/>
        </p:nvSpPr>
        <p:spPr>
          <a:xfrm>
            <a:off x="1468243" y="144167"/>
            <a:ext cx="4839629"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spectrum</a:t>
            </a:r>
          </a:p>
        </p:txBody>
      </p:sp>
    </p:spTree>
    <p:extLst>
      <p:ext uri="{BB962C8B-B14F-4D97-AF65-F5344CB8AC3E}">
        <p14:creationId xmlns:p14="http://schemas.microsoft.com/office/powerpoint/2010/main" val="100455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3C9C7D50-8678-76CE-2986-F9573BBF46E3}"/>
            </a:ext>
          </a:extLst>
        </p:cNvPr>
        <p:cNvGrpSpPr/>
        <p:nvPr/>
      </p:nvGrpSpPr>
      <p:grpSpPr>
        <a:xfrm>
          <a:off x="0" y="0"/>
          <a:ext cx="0" cy="0"/>
          <a:chOff x="0" y="0"/>
          <a:chExt cx="0" cy="0"/>
        </a:xfrm>
      </p:grpSpPr>
      <p:sp>
        <p:nvSpPr>
          <p:cNvPr id="134" name="Google Shape;134;p27">
            <a:extLst>
              <a:ext uri="{FF2B5EF4-FFF2-40B4-BE49-F238E27FC236}">
                <a16:creationId xmlns:a16="http://schemas.microsoft.com/office/drawing/2014/main" id="{1A215273-0946-9996-CB76-0E9A75C33585}"/>
              </a:ext>
            </a:extLst>
          </p:cNvPr>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br>
              <a:rPr lang="en-US" b="1" dirty="0"/>
            </a:br>
            <a:endParaRPr dirty="0"/>
          </a:p>
        </p:txBody>
      </p:sp>
      <p:pic>
        <p:nvPicPr>
          <p:cNvPr id="5" name="Picture 4" descr="A diagram of a diagram&#10;&#10;AI-generated content may be incorrect.">
            <a:extLst>
              <a:ext uri="{FF2B5EF4-FFF2-40B4-BE49-F238E27FC236}">
                <a16:creationId xmlns:a16="http://schemas.microsoft.com/office/drawing/2014/main" id="{CFC3FC57-F04A-7384-5F11-D777937392BF}"/>
              </a:ext>
            </a:extLst>
          </p:cNvPr>
          <p:cNvPicPr>
            <a:picLocks noChangeAspect="1"/>
          </p:cNvPicPr>
          <p:nvPr/>
        </p:nvPicPr>
        <p:blipFill>
          <a:blip r:embed="rId3"/>
          <a:stretch>
            <a:fillRect/>
          </a:stretch>
        </p:blipFill>
        <p:spPr>
          <a:xfrm>
            <a:off x="4978347" y="3247792"/>
            <a:ext cx="3850889" cy="1895708"/>
          </a:xfrm>
          <a:prstGeom prst="rect">
            <a:avLst/>
          </a:prstGeom>
        </p:spPr>
      </p:pic>
      <p:sp>
        <p:nvSpPr>
          <p:cNvPr id="8" name="TextBox 7">
            <a:extLst>
              <a:ext uri="{FF2B5EF4-FFF2-40B4-BE49-F238E27FC236}">
                <a16:creationId xmlns:a16="http://schemas.microsoft.com/office/drawing/2014/main" id="{FF856F1D-60EE-D220-B779-2D2BDF6AEF33}"/>
              </a:ext>
            </a:extLst>
          </p:cNvPr>
          <p:cNvSpPr txBox="1"/>
          <p:nvPr/>
        </p:nvSpPr>
        <p:spPr>
          <a:xfrm>
            <a:off x="131283" y="3055434"/>
            <a:ext cx="4928840" cy="2154436"/>
          </a:xfrm>
          <a:prstGeom prst="rect">
            <a:avLst/>
          </a:prstGeom>
          <a:noFill/>
        </p:spPr>
        <p:txBody>
          <a:bodyPr wrap="square" rtlCol="0">
            <a:spAutoFit/>
          </a:bodyPr>
          <a:lstStyle/>
          <a:p>
            <a:r>
              <a:rPr lang="en-US" sz="1200" dirty="0"/>
              <a:t>We represent the masses in a spectrum as a </a:t>
            </a:r>
            <a:r>
              <a:rPr lang="en-US" sz="1200" b="1" dirty="0"/>
              <a:t>sorted sequence of integers</a:t>
            </a:r>
            <a:r>
              <a:rPr lang="en-US" sz="1200" dirty="0"/>
              <a:t>,</a:t>
            </a:r>
            <a:br>
              <a:rPr lang="en-US" sz="1200" dirty="0"/>
            </a:br>
            <a:r>
              <a:rPr lang="en-US" sz="1200" b="1" dirty="0"/>
              <a:t>Spectrum = s₁, …, sₘ</a:t>
            </a:r>
            <a:r>
              <a:rPr lang="en-US" sz="1200" dirty="0"/>
              <a:t>, where:</a:t>
            </a:r>
          </a:p>
          <a:p>
            <a:r>
              <a:rPr lang="en-US" sz="1200" b="1" dirty="0"/>
              <a:t>s₁ = 0</a:t>
            </a:r>
            <a:endParaRPr lang="en-US" sz="1200" dirty="0"/>
          </a:p>
          <a:p>
            <a:r>
              <a:rPr lang="en-US" sz="1200" b="1" dirty="0"/>
              <a:t>sₘ</a:t>
            </a:r>
            <a:r>
              <a:rPr lang="en-US" sz="1200" dirty="0"/>
              <a:t> is the total mass of the (unknown) peptide</a:t>
            </a:r>
          </a:p>
          <a:p>
            <a:r>
              <a:rPr lang="en-US" sz="1200" dirty="0"/>
              <a:t>We then define a labeled graph called </a:t>
            </a:r>
            <a:r>
              <a:rPr lang="en-US" sz="1200" b="1" dirty="0"/>
              <a:t>GRAPH(Spectrum)</a:t>
            </a:r>
            <a:r>
              <a:rPr lang="en-US" sz="1200" dirty="0"/>
              <a:t>:</a:t>
            </a:r>
          </a:p>
          <a:p>
            <a:r>
              <a:rPr lang="en-US" sz="1200" dirty="0"/>
              <a:t>Create a </a:t>
            </a:r>
            <a:r>
              <a:rPr lang="en-US" sz="1200" b="1" dirty="0"/>
              <a:t>node</a:t>
            </a:r>
            <a:r>
              <a:rPr lang="en-US" sz="1200" dirty="0"/>
              <a:t> for each element in Spectrum</a:t>
            </a:r>
          </a:p>
          <a:p>
            <a:r>
              <a:rPr lang="en-US" sz="1200" dirty="0"/>
              <a:t>Connect two nodes </a:t>
            </a:r>
            <a:r>
              <a:rPr lang="en-US" sz="1200" b="1" dirty="0"/>
              <a:t>sᵢ</a:t>
            </a:r>
            <a:r>
              <a:rPr lang="en-US" sz="1200" dirty="0"/>
              <a:t> and </a:t>
            </a:r>
            <a:r>
              <a:rPr lang="en-US" sz="1200" b="1" dirty="0"/>
              <a:t>sⱼ</a:t>
            </a:r>
            <a:r>
              <a:rPr lang="en-US" sz="1200" dirty="0"/>
              <a:t> with a </a:t>
            </a:r>
            <a:r>
              <a:rPr lang="en-US" sz="1200" b="1" dirty="0"/>
              <a:t>directed edge</a:t>
            </a:r>
            <a:r>
              <a:rPr lang="en-US" sz="1200" dirty="0"/>
              <a:t> labeled by an amino acid </a:t>
            </a:r>
            <a:r>
              <a:rPr lang="en-US" sz="1200" b="1" dirty="0"/>
              <a:t>a</a:t>
            </a:r>
            <a:br>
              <a:rPr lang="en-US" sz="1200" dirty="0"/>
            </a:br>
            <a:r>
              <a:rPr lang="en-US" sz="1200" dirty="0"/>
              <a:t>if the mass difference </a:t>
            </a:r>
            <a:r>
              <a:rPr lang="en-US" sz="1200" b="1" dirty="0"/>
              <a:t>(sⱼ − sᵢ)</a:t>
            </a:r>
            <a:r>
              <a:rPr lang="en-US" sz="1200" dirty="0"/>
              <a:t> equals the mass of amino acid </a:t>
            </a:r>
            <a:r>
              <a:rPr lang="en-US" sz="1200" b="1" dirty="0"/>
              <a:t>a</a:t>
            </a:r>
            <a:endParaRPr lang="en-US" sz="1200" dirty="0"/>
          </a:p>
          <a:p>
            <a:endParaRPr lang="en-US" dirty="0"/>
          </a:p>
        </p:txBody>
      </p:sp>
      <p:sp>
        <p:nvSpPr>
          <p:cNvPr id="9" name="TextBox 8">
            <a:extLst>
              <a:ext uri="{FF2B5EF4-FFF2-40B4-BE49-F238E27FC236}">
                <a16:creationId xmlns:a16="http://schemas.microsoft.com/office/drawing/2014/main" id="{2706B981-3EC4-6AA7-6970-446047CF6B74}"/>
              </a:ext>
            </a:extLst>
          </p:cNvPr>
          <p:cNvSpPr txBox="1"/>
          <p:nvPr/>
        </p:nvSpPr>
        <p:spPr>
          <a:xfrm>
            <a:off x="131283" y="1351352"/>
            <a:ext cx="8616176" cy="1969770"/>
          </a:xfrm>
          <a:prstGeom prst="rect">
            <a:avLst/>
          </a:prstGeom>
          <a:noFill/>
        </p:spPr>
        <p:txBody>
          <a:bodyPr wrap="square" rtlCol="0">
            <a:spAutoFit/>
          </a:bodyPr>
          <a:lstStyle/>
          <a:p>
            <a:r>
              <a:rPr lang="en-US" sz="1200" dirty="0"/>
              <a:t>We would like to separate the masses in a spectrum into those derived from </a:t>
            </a:r>
            <a:r>
              <a:rPr lang="en-US" sz="1200" b="1" dirty="0"/>
              <a:t>prefixes</a:t>
            </a:r>
            <a:r>
              <a:rPr lang="en-US" sz="1200" dirty="0"/>
              <a:t> and </a:t>
            </a:r>
            <a:r>
              <a:rPr lang="en-US" sz="1200" b="1" dirty="0"/>
              <a:t>suffixes</a:t>
            </a:r>
            <a:r>
              <a:rPr lang="en-US" sz="1200" dirty="0"/>
              <a:t>, but it is unclear how to do this.</a:t>
            </a:r>
          </a:p>
          <a:p>
            <a:r>
              <a:rPr lang="en-US" sz="1200" dirty="0"/>
              <a:t>Instead, we note that if two masses differ by the </a:t>
            </a:r>
            <a:r>
              <a:rPr lang="en-US" sz="1200" b="1" dirty="0"/>
              <a:t>mass of a single amino acid</a:t>
            </a:r>
            <a:r>
              <a:rPr lang="en-US" sz="1200" dirty="0"/>
              <a:t>, then they likely correspond to two prefixes (or two suffixes) that differ by only one amino acid.</a:t>
            </a:r>
          </a:p>
          <a:p>
            <a:r>
              <a:rPr lang="en-US" sz="1200" dirty="0"/>
              <a:t>For example, we do not directly know that the masses </a:t>
            </a:r>
            <a:r>
              <a:rPr lang="en-US" sz="1200" b="1" dirty="0"/>
              <a:t>400</a:t>
            </a:r>
            <a:r>
              <a:rPr lang="en-US" sz="1200" dirty="0"/>
              <a:t> and </a:t>
            </a:r>
            <a:r>
              <a:rPr lang="en-US" sz="1200" b="1" dirty="0"/>
              <a:t>503</a:t>
            </a:r>
            <a:r>
              <a:rPr lang="en-US" sz="1200" dirty="0"/>
              <a:t> correspond to the prefixes </a:t>
            </a:r>
            <a:r>
              <a:rPr lang="en-US" sz="1200" b="1" dirty="0"/>
              <a:t>RED</a:t>
            </a:r>
            <a:r>
              <a:rPr lang="en-US" sz="1200" dirty="0"/>
              <a:t> and </a:t>
            </a:r>
            <a:r>
              <a:rPr lang="en-US" sz="1200" b="1" dirty="0"/>
              <a:t>REDC</a:t>
            </a:r>
            <a:r>
              <a:rPr lang="en-US" sz="1200" dirty="0"/>
              <a:t> (Figure 11.3, top).</a:t>
            </a:r>
            <a:br>
              <a:rPr lang="en-US" sz="1200" dirty="0"/>
            </a:br>
            <a:r>
              <a:rPr lang="en-US" sz="1200" dirty="0"/>
              <a:t>However, we can hypothesize that because the difference between these masses is </a:t>
            </a:r>
            <a:r>
              <a:rPr lang="en-US" sz="1200" b="1" dirty="0"/>
              <a:t>103</a:t>
            </a:r>
            <a:r>
              <a:rPr lang="en-US" sz="1200" dirty="0"/>
              <a:t> (the mass of amino acid </a:t>
            </a:r>
            <a:r>
              <a:rPr lang="en-US" sz="1200" b="1" dirty="0"/>
              <a:t>C</a:t>
            </a:r>
            <a:r>
              <a:rPr lang="en-US" sz="1200" dirty="0"/>
              <a:t>), these masses correspond to prefixes or suffixes that differ by a single C.</a:t>
            </a:r>
          </a:p>
          <a:p>
            <a:r>
              <a:rPr lang="en-US" sz="1200" dirty="0"/>
              <a:t>This idea motivates a </a:t>
            </a:r>
            <a:r>
              <a:rPr lang="en-US" sz="1200" b="1" dirty="0"/>
              <a:t>graph-based approach</a:t>
            </a:r>
            <a:r>
              <a:rPr lang="en-US" sz="1200" dirty="0"/>
              <a:t> for solving the </a:t>
            </a:r>
            <a:r>
              <a:rPr lang="en-US" sz="1200" b="1" dirty="0"/>
              <a:t>Decoding an Ideal Spectrum</a:t>
            </a:r>
            <a:r>
              <a:rPr lang="en-US" sz="1200" dirty="0"/>
              <a:t> problem.</a:t>
            </a:r>
          </a:p>
          <a:p>
            <a:endParaRPr lang="en-US" dirty="0"/>
          </a:p>
        </p:txBody>
      </p:sp>
      <p:sp>
        <p:nvSpPr>
          <p:cNvPr id="10" name="TextBox 9">
            <a:extLst>
              <a:ext uri="{FF2B5EF4-FFF2-40B4-BE49-F238E27FC236}">
                <a16:creationId xmlns:a16="http://schemas.microsoft.com/office/drawing/2014/main" id="{F4556F49-2FF2-8AC4-D6C9-7724AB107137}"/>
              </a:ext>
            </a:extLst>
          </p:cNvPr>
          <p:cNvSpPr txBox="1"/>
          <p:nvPr/>
        </p:nvSpPr>
        <p:spPr>
          <a:xfrm>
            <a:off x="2319454" y="444719"/>
            <a:ext cx="4403546" cy="400110"/>
          </a:xfrm>
          <a:prstGeom prst="rect">
            <a:avLst/>
          </a:prstGeom>
          <a:noFill/>
        </p:spPr>
        <p:txBody>
          <a:bodyPr wrap="square" rtlCol="0">
            <a:spAutoFit/>
          </a:bodyPr>
          <a:lstStyle/>
          <a:p>
            <a:r>
              <a:rPr lang="en-US" sz="2000" dirty="0">
                <a:latin typeface="Comic Sans MS" panose="030F0702030302020204" pitchFamily="66" charset="0"/>
              </a:rPr>
              <a:t>Graph-Based Decoding Peptides</a:t>
            </a:r>
          </a:p>
        </p:txBody>
      </p:sp>
    </p:spTree>
    <p:extLst>
      <p:ext uri="{BB962C8B-B14F-4D97-AF65-F5344CB8AC3E}">
        <p14:creationId xmlns:p14="http://schemas.microsoft.com/office/powerpoint/2010/main" val="471044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61AA907C-D735-DEDB-764E-0F8141C9A636}"/>
            </a:ext>
          </a:extLst>
        </p:cNvPr>
        <p:cNvGrpSpPr/>
        <p:nvPr/>
      </p:nvGrpSpPr>
      <p:grpSpPr>
        <a:xfrm>
          <a:off x="0" y="0"/>
          <a:ext cx="0" cy="0"/>
          <a:chOff x="0" y="0"/>
          <a:chExt cx="0" cy="0"/>
        </a:xfrm>
      </p:grpSpPr>
      <p:sp>
        <p:nvSpPr>
          <p:cNvPr id="134" name="Google Shape;134;p27">
            <a:extLst>
              <a:ext uri="{FF2B5EF4-FFF2-40B4-BE49-F238E27FC236}">
                <a16:creationId xmlns:a16="http://schemas.microsoft.com/office/drawing/2014/main" id="{D76D651C-7A17-D845-3F04-993D55A4E075}"/>
              </a:ext>
            </a:extLst>
          </p:cNvPr>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p>
            <a:r>
              <a:rPr lang="en-US" sz="2800" b="1" dirty="0">
                <a:latin typeface="Sitka Heading Semibold" pitchFamily="2" charset="0"/>
              </a:rPr>
              <a:t>From Ideal to Real Spectra</a:t>
            </a:r>
            <a:br>
              <a:rPr lang="en-US" b="1" dirty="0"/>
            </a:br>
            <a:br>
              <a:rPr lang="en-US" b="1" dirty="0"/>
            </a:br>
            <a:endParaRPr dirty="0"/>
          </a:p>
        </p:txBody>
      </p:sp>
      <p:sp>
        <p:nvSpPr>
          <p:cNvPr id="2" name="TextBox 1">
            <a:extLst>
              <a:ext uri="{FF2B5EF4-FFF2-40B4-BE49-F238E27FC236}">
                <a16:creationId xmlns:a16="http://schemas.microsoft.com/office/drawing/2014/main" id="{2FA1FEA3-E235-2EF4-2B11-6EB1FA2FD142}"/>
              </a:ext>
            </a:extLst>
          </p:cNvPr>
          <p:cNvSpPr txBox="1"/>
          <p:nvPr/>
        </p:nvSpPr>
        <p:spPr>
          <a:xfrm>
            <a:off x="758283" y="1296293"/>
            <a:ext cx="7523356" cy="3847207"/>
          </a:xfrm>
          <a:prstGeom prst="rect">
            <a:avLst/>
          </a:prstGeom>
          <a:noFill/>
        </p:spPr>
        <p:txBody>
          <a:bodyPr wrap="square" rtlCol="0">
            <a:spAutoFit/>
          </a:bodyPr>
          <a:lstStyle/>
          <a:p>
            <a:r>
              <a:rPr lang="fa-IR" sz="1800" b="1" dirty="0"/>
              <a:t>"</a:t>
            </a:r>
            <a:r>
              <a:rPr lang="en-US" sz="1800" b="1" dirty="0"/>
              <a:t>Difference between Ideal and Real Spectra</a:t>
            </a:r>
            <a:r>
              <a:rPr lang="fa-IR" sz="1800" b="1" dirty="0"/>
              <a:t>"</a:t>
            </a:r>
            <a:endParaRPr lang="en-US" sz="1800" b="1" dirty="0"/>
          </a:p>
          <a:p>
            <a:r>
              <a:rPr lang="en-US" b="1" dirty="0"/>
              <a:t>Ideal spectrum</a:t>
            </a:r>
            <a:r>
              <a:rPr lang="en-US" dirty="0"/>
              <a:t>: All peaks and masses exactly match the peptide; analysis is straightforward.</a:t>
            </a:r>
          </a:p>
          <a:p>
            <a:r>
              <a:rPr lang="en-US" b="1" dirty="0"/>
              <a:t>Real spectrum</a:t>
            </a:r>
            <a:r>
              <a:rPr lang="en-US" dirty="0"/>
              <a:t>: More complex and challenging because:</a:t>
            </a:r>
          </a:p>
          <a:p>
            <a:pPr lvl="1"/>
            <a:r>
              <a:rPr lang="en-US" dirty="0"/>
              <a:t>Noise can create false peaks</a:t>
            </a:r>
          </a:p>
          <a:p>
            <a:pPr lvl="1"/>
            <a:r>
              <a:rPr lang="en-US" dirty="0"/>
              <a:t>Some peptide bonds rarely break → some true peaks may be missing</a:t>
            </a:r>
          </a:p>
          <a:p>
            <a:pPr lvl="1"/>
            <a:r>
              <a:rPr lang="en-US" dirty="0"/>
              <a:t>Peak intensities can vary significantly</a:t>
            </a:r>
          </a:p>
          <a:p>
            <a:r>
              <a:rPr lang="fa-IR" sz="1800" b="1" dirty="0"/>
              <a:t>"</a:t>
            </a:r>
            <a:r>
              <a:rPr lang="en-US" sz="1800" b="1" dirty="0"/>
              <a:t>How Real Spectra Are Produced</a:t>
            </a:r>
            <a:r>
              <a:rPr lang="fa-IR" sz="1800" b="1" dirty="0"/>
              <a:t>"</a:t>
            </a:r>
            <a:endParaRPr lang="en-US" sz="1800" b="1" dirty="0"/>
          </a:p>
          <a:p>
            <a:r>
              <a:rPr lang="en-US" dirty="0"/>
              <a:t>Each peptide is broken into </a:t>
            </a:r>
            <a:r>
              <a:rPr lang="en-US" b="1" dirty="0"/>
              <a:t>smaller fragments</a:t>
            </a:r>
            <a:r>
              <a:rPr lang="en-US" dirty="0"/>
              <a:t>.</a:t>
            </a:r>
          </a:p>
          <a:p>
            <a:r>
              <a:rPr lang="en-US" dirty="0"/>
              <a:t>The </a:t>
            </a:r>
            <a:r>
              <a:rPr lang="en-US" b="1" dirty="0"/>
              <a:t>mass spectrometer</a:t>
            </a:r>
            <a:r>
              <a:rPr lang="en-US" dirty="0"/>
              <a:t> ionizes these fragments → charged ions are produced.</a:t>
            </a:r>
          </a:p>
          <a:p>
            <a:r>
              <a:rPr lang="en-US" dirty="0"/>
              <a:t>The device measures:</a:t>
            </a:r>
          </a:p>
          <a:p>
            <a:pPr lvl="1"/>
            <a:r>
              <a:rPr lang="en-US" b="1" dirty="0"/>
              <a:t>m/z (mass-to-charge ratio)</a:t>
            </a:r>
            <a:r>
              <a:rPr lang="en-US" dirty="0"/>
              <a:t> → x-axis</a:t>
            </a:r>
          </a:p>
          <a:p>
            <a:pPr lvl="1"/>
            <a:r>
              <a:rPr lang="en-US" b="1" dirty="0"/>
              <a:t>Intensity (number of ions at that m/z)</a:t>
            </a:r>
            <a:r>
              <a:rPr lang="en-US" dirty="0"/>
              <a:t> → y-axis</a:t>
            </a:r>
          </a:p>
          <a:p>
            <a:r>
              <a:rPr lang="en-US" dirty="0"/>
              <a:t>Visual example:</a:t>
            </a:r>
          </a:p>
          <a:p>
            <a:r>
              <a:rPr lang="en-US" dirty="0"/>
              <a:t>Tall peak → many ions</a:t>
            </a:r>
          </a:p>
          <a:p>
            <a:r>
              <a:rPr lang="en-US" dirty="0"/>
              <a:t>Short peak → few ions</a:t>
            </a:r>
          </a:p>
          <a:p>
            <a:r>
              <a:rPr lang="en-US" dirty="0"/>
              <a:t>Peak position on x-axis → relative mass of the ion</a:t>
            </a:r>
          </a:p>
          <a:p>
            <a:endParaRPr lang="en-US" dirty="0"/>
          </a:p>
        </p:txBody>
      </p:sp>
    </p:spTree>
    <p:extLst>
      <p:ext uri="{BB962C8B-B14F-4D97-AF65-F5344CB8AC3E}">
        <p14:creationId xmlns:p14="http://schemas.microsoft.com/office/powerpoint/2010/main" val="1806954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FD5D2171-2F6E-E6DC-220C-060CD944555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CBDB79F-8C59-EDE0-CB76-5DAA1835B5C4}"/>
              </a:ext>
            </a:extLst>
          </p:cNvPr>
          <p:cNvSpPr txBox="1"/>
          <p:nvPr/>
        </p:nvSpPr>
        <p:spPr>
          <a:xfrm>
            <a:off x="706244" y="1167160"/>
            <a:ext cx="7545659" cy="4585871"/>
          </a:xfrm>
          <a:prstGeom prst="rect">
            <a:avLst/>
          </a:prstGeom>
          <a:noFill/>
        </p:spPr>
        <p:txBody>
          <a:bodyPr wrap="square" rtlCol="0">
            <a:spAutoFit/>
          </a:bodyPr>
          <a:lstStyle/>
          <a:p>
            <a:r>
              <a:rPr lang="fa-IR" sz="1800" b="1" dirty="0"/>
              <a:t>"</a:t>
            </a:r>
            <a:r>
              <a:rPr lang="en-US" sz="1800" b="1" dirty="0"/>
              <a:t>Limitations and Solutions</a:t>
            </a:r>
            <a:r>
              <a:rPr lang="fa-IR" sz="1800" b="1" dirty="0"/>
              <a:t>"</a:t>
            </a:r>
            <a:endParaRPr lang="en-US" sz="1800" b="1" dirty="0"/>
          </a:p>
          <a:p>
            <a:r>
              <a:rPr lang="en-US" dirty="0"/>
              <a:t>Mass spectrometers </a:t>
            </a:r>
            <a:r>
              <a:rPr lang="en-US" b="1" dirty="0"/>
              <a:t>cannot detect all m/z values</a:t>
            </a:r>
            <a:r>
              <a:rPr lang="en-US" dirty="0"/>
              <a:t> → analyzing entire proteins is difficult.</a:t>
            </a:r>
          </a:p>
          <a:p>
            <a:r>
              <a:rPr lang="en-US" b="1" dirty="0"/>
              <a:t>Solution:</a:t>
            </a:r>
            <a:r>
              <a:rPr lang="en-US" dirty="0"/>
              <a:t> Proteins are first cut into shorter peptides using </a:t>
            </a:r>
            <a:r>
              <a:rPr lang="en-US" b="1" dirty="0"/>
              <a:t>trypsin</a:t>
            </a:r>
            <a:r>
              <a:rPr lang="en-US" dirty="0"/>
              <a:t>:</a:t>
            </a:r>
          </a:p>
          <a:p>
            <a:pPr lvl="1"/>
            <a:r>
              <a:rPr lang="en-US" dirty="0"/>
              <a:t>Trypsin cuts after amino acids </a:t>
            </a:r>
            <a:r>
              <a:rPr lang="en-US" b="1" dirty="0"/>
              <a:t>R and K</a:t>
            </a:r>
            <a:endParaRPr lang="en-US" dirty="0"/>
          </a:p>
          <a:p>
            <a:pPr lvl="1"/>
            <a:r>
              <a:rPr lang="en-US" dirty="0"/>
              <a:t>Average peptide length ≈ 14 amino acids</a:t>
            </a:r>
          </a:p>
          <a:p>
            <a:r>
              <a:rPr lang="fa-IR" sz="1800" b="1" dirty="0"/>
              <a:t>"</a:t>
            </a:r>
            <a:r>
              <a:rPr lang="en-US" sz="1800" b="1" dirty="0"/>
              <a:t>Annotating a Real Spectrum</a:t>
            </a:r>
            <a:r>
              <a:rPr lang="fa-IR" sz="1800" b="1" dirty="0"/>
              <a:t>"</a:t>
            </a:r>
            <a:endParaRPr lang="en-US" sz="1800" b="1" dirty="0"/>
          </a:p>
          <a:p>
            <a:r>
              <a:rPr lang="en-US" dirty="0"/>
              <a:t>Once the peptide generating the spectrum is inferred, peaks can be labeled:</a:t>
            </a:r>
          </a:p>
          <a:p>
            <a:pPr lvl="1"/>
            <a:r>
              <a:rPr lang="en-US" dirty="0"/>
              <a:t>Peaks corresponding to </a:t>
            </a:r>
            <a:r>
              <a:rPr lang="en-US" b="1" dirty="0"/>
              <a:t>prefixes</a:t>
            </a:r>
            <a:r>
              <a:rPr lang="en-US" dirty="0"/>
              <a:t> → </a:t>
            </a:r>
            <a:r>
              <a:rPr lang="en-US" b="1" dirty="0"/>
              <a:t>bᵢ</a:t>
            </a:r>
            <a:endParaRPr lang="en-US" dirty="0"/>
          </a:p>
          <a:p>
            <a:pPr lvl="1"/>
            <a:r>
              <a:rPr lang="en-US" dirty="0"/>
              <a:t>Peaks corresponding to </a:t>
            </a:r>
            <a:r>
              <a:rPr lang="en-US" b="1" dirty="0"/>
              <a:t>suffixes</a:t>
            </a:r>
            <a:r>
              <a:rPr lang="en-US" dirty="0"/>
              <a:t> → </a:t>
            </a:r>
            <a:r>
              <a:rPr lang="en-US" b="1" dirty="0"/>
              <a:t>yᵢ</a:t>
            </a:r>
            <a:endParaRPr lang="en-US" dirty="0"/>
          </a:p>
          <a:p>
            <a:r>
              <a:rPr lang="en-US" dirty="0"/>
              <a:t>This helps identify which part of the peptide each peak represents.</a:t>
            </a:r>
          </a:p>
          <a:p>
            <a:r>
              <a:rPr lang="fa-IR" sz="1800" b="1" dirty="0"/>
              <a:t>"</a:t>
            </a:r>
            <a:r>
              <a:rPr lang="en-US" sz="1800" b="1" dirty="0"/>
              <a:t>Challenges in Real Spectrum Analysis</a:t>
            </a:r>
            <a:r>
              <a:rPr lang="fa-IR" sz="1800" b="1" dirty="0"/>
              <a:t>"</a:t>
            </a:r>
            <a:endParaRPr lang="en-US" sz="1800" b="1" dirty="0"/>
          </a:p>
          <a:p>
            <a:r>
              <a:rPr lang="en-US" dirty="0"/>
              <a:t>Peaks may be </a:t>
            </a:r>
            <a:r>
              <a:rPr lang="en-US" b="1" dirty="0"/>
              <a:t>missing or misleading</a:t>
            </a:r>
            <a:r>
              <a:rPr lang="en-US" dirty="0"/>
              <a:t> → identifying the correct peptide is harder.</a:t>
            </a:r>
          </a:p>
          <a:p>
            <a:r>
              <a:rPr lang="en-US" b="1" dirty="0"/>
              <a:t>Intensity varies greatly:</a:t>
            </a:r>
            <a:endParaRPr lang="en-US" dirty="0"/>
          </a:p>
          <a:p>
            <a:pPr lvl="1"/>
            <a:r>
              <a:rPr lang="en-US" dirty="0"/>
              <a:t>Some bonds break frequently → tall peaks</a:t>
            </a:r>
          </a:p>
          <a:p>
            <a:pPr lvl="1"/>
            <a:r>
              <a:rPr lang="en-US" dirty="0"/>
              <a:t>Some bonds rarely break → short or missing peaks</a:t>
            </a:r>
          </a:p>
          <a:p>
            <a:r>
              <a:rPr lang="en-US" dirty="0"/>
              <a:t>Unlike ideal spectra, real spectra require </a:t>
            </a:r>
            <a:r>
              <a:rPr lang="en-US" b="1" dirty="0"/>
              <a:t>careful consideration of both peak positions and intensities</a:t>
            </a:r>
            <a:r>
              <a:rPr lang="en-US" dirty="0"/>
              <a:t>.</a:t>
            </a:r>
          </a:p>
          <a:p>
            <a:br>
              <a:rPr lang="en-US" dirty="0"/>
            </a:br>
            <a:endParaRPr lang="en-US" dirty="0"/>
          </a:p>
          <a:p>
            <a:endParaRPr lang="en-US" dirty="0"/>
          </a:p>
        </p:txBody>
      </p:sp>
    </p:spTree>
    <p:extLst>
      <p:ext uri="{BB962C8B-B14F-4D97-AF65-F5344CB8AC3E}">
        <p14:creationId xmlns:p14="http://schemas.microsoft.com/office/powerpoint/2010/main" val="2141181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E701CB-5600-A341-CEAA-35B1FB01D423}"/>
              </a:ext>
            </a:extLst>
          </p:cNvPr>
          <p:cNvSpPr txBox="1"/>
          <p:nvPr/>
        </p:nvSpPr>
        <p:spPr>
          <a:xfrm>
            <a:off x="460917" y="542693"/>
            <a:ext cx="3612995" cy="2616101"/>
          </a:xfrm>
          <a:prstGeom prst="rect">
            <a:avLst/>
          </a:prstGeom>
          <a:noFill/>
        </p:spPr>
        <p:txBody>
          <a:bodyPr wrap="square" rtlCol="0">
            <a:spAutoFit/>
          </a:bodyPr>
          <a:lstStyle/>
          <a:p>
            <a:r>
              <a:rPr lang="en-US" b="1" dirty="0"/>
              <a:t> </a:t>
            </a:r>
            <a:r>
              <a:rPr lang="en-US" sz="2400" b="1" dirty="0"/>
              <a:t>Example: T. rex</a:t>
            </a:r>
          </a:p>
          <a:p>
            <a:r>
              <a:rPr lang="en-US" b="1" dirty="0"/>
              <a:t>DinosaurSpectrum</a:t>
            </a:r>
            <a:r>
              <a:rPr lang="en-US" dirty="0"/>
              <a:t> is a real spectrum obtained from a T. rex bone.</a:t>
            </a:r>
          </a:p>
          <a:p>
            <a:r>
              <a:rPr lang="en-US" dirty="0"/>
              <a:t>Two possible peptide interpretations:</a:t>
            </a:r>
          </a:p>
          <a:p>
            <a:pPr lvl="1"/>
            <a:r>
              <a:rPr lang="en-US" b="1" dirty="0"/>
              <a:t>ATKIVDCFMTY</a:t>
            </a:r>
            <a:endParaRPr lang="en-US" dirty="0"/>
          </a:p>
          <a:p>
            <a:pPr lvl="1"/>
            <a:r>
              <a:rPr lang="en-US" b="1" dirty="0"/>
              <a:t>GLVGAPGLRGLPGK</a:t>
            </a:r>
            <a:endParaRPr lang="en-US" dirty="0"/>
          </a:p>
          <a:p>
            <a:r>
              <a:rPr lang="en-US" dirty="0"/>
              <a:t>Analysis must consider:</a:t>
            </a:r>
          </a:p>
          <a:p>
            <a:pPr lvl="1"/>
            <a:r>
              <a:rPr lang="en-US" dirty="0"/>
              <a:t>Peak positions (m/z)</a:t>
            </a:r>
          </a:p>
          <a:p>
            <a:pPr lvl="1"/>
            <a:r>
              <a:rPr lang="en-US" dirty="0"/>
              <a:t>Peak intensities</a:t>
            </a:r>
          </a:p>
          <a:p>
            <a:pPr lvl="1"/>
            <a:r>
              <a:rPr lang="en-US" dirty="0"/>
              <a:t>Missing or noisy peaks</a:t>
            </a:r>
          </a:p>
          <a:p>
            <a:endParaRPr lang="en-US" dirty="0"/>
          </a:p>
        </p:txBody>
      </p:sp>
    </p:spTree>
    <p:extLst>
      <p:ext uri="{BB962C8B-B14F-4D97-AF65-F5344CB8AC3E}">
        <p14:creationId xmlns:p14="http://schemas.microsoft.com/office/powerpoint/2010/main" val="1683742969"/>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TotalTime>
  <Words>5857</Words>
  <Application>Microsoft Office PowerPoint</Application>
  <PresentationFormat>On-screen Show (16:9)</PresentationFormat>
  <Paragraphs>340</Paragraphs>
  <Slides>41</Slides>
  <Notes>15</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41</vt:i4>
      </vt:variant>
    </vt:vector>
  </HeadingPairs>
  <TitlesOfParts>
    <vt:vector size="63" baseType="lpstr">
      <vt:lpstr>Sitka Subheading</vt:lpstr>
      <vt:lpstr>Hind Vadodara Medium</vt:lpstr>
      <vt:lpstr>Hind Vadodara Light</vt:lpstr>
      <vt:lpstr>Yu Gothic Medium</vt:lpstr>
      <vt:lpstr>Sitka Display Semibold</vt:lpstr>
      <vt:lpstr>Sylfaen</vt:lpstr>
      <vt:lpstr>Bahnschrift SemiBold SemiConden</vt:lpstr>
      <vt:lpstr>Cambria Math</vt:lpstr>
      <vt:lpstr>Tahoma</vt:lpstr>
      <vt:lpstr>Comic Sans MS</vt:lpstr>
      <vt:lpstr>Nunito Light</vt:lpstr>
      <vt:lpstr>Fira Sans Extra Condensed Medium</vt:lpstr>
      <vt:lpstr>Teko Light</vt:lpstr>
      <vt:lpstr>Arial Narrow</vt:lpstr>
      <vt:lpstr>Arial Black</vt:lpstr>
      <vt:lpstr>Sitka Heading Semibold</vt:lpstr>
      <vt:lpstr>Arial</vt:lpstr>
      <vt:lpstr>Raleway</vt:lpstr>
      <vt:lpstr>markup-bold</vt:lpstr>
      <vt:lpstr>Roboto Condensed Light</vt:lpstr>
      <vt:lpstr>Bahnschrift Light Condensed</vt:lpstr>
      <vt:lpstr>Science Fair Newsletter by Slidesgo</vt:lpstr>
      <vt:lpstr>Was T.rex just a big chicken computational proteomics</vt:lpstr>
      <vt:lpstr>story</vt:lpstr>
      <vt:lpstr>Peptide Identification and the T. rex Proteome </vt:lpstr>
      <vt:lpstr>🧪 Mass Spectrometry  </vt:lpstr>
      <vt:lpstr> </vt:lpstr>
      <vt:lpstr> </vt:lpstr>
      <vt:lpstr>From Ideal to Real Spectra  </vt:lpstr>
      <vt:lpstr>PowerPoint Presentation</vt:lpstr>
      <vt:lpstr>PowerPoint Presentation</vt:lpstr>
      <vt:lpstr>PowerPoint Presentation</vt:lpstr>
      <vt:lpstr>Challenges in Real Mass Spectrometry</vt:lpstr>
      <vt:lpstr>PowerPoint Presentation</vt:lpstr>
      <vt:lpstr>Vector Representation of Peptides </vt:lpstr>
      <vt:lpstr>PowerPoint Presentation</vt:lpstr>
      <vt:lpstr>PowerPoint Presentation</vt:lpstr>
      <vt:lpstr>PowerPoint Presentation</vt:lpstr>
      <vt:lpstr>PowerPoint Presentation</vt:lpstr>
      <vt:lpstr>Peptide Identification </vt:lpstr>
      <vt:lpstr>Peptide Identification and Peptide-Spectrum Matches (PSMs) </vt:lpstr>
      <vt:lpstr>DecoyProteome and the False Discovery Rate (FDR) </vt:lpstr>
      <vt:lpstr>PowerPoint Presentation</vt:lpstr>
      <vt:lpstr>PowerPoint Presentation</vt:lpstr>
      <vt:lpstr>Pr(Dictionary)</vt:lpstr>
      <vt:lpstr>PowerPoint Presentation</vt:lpstr>
      <vt:lpstr>PowerPoint Presentation</vt:lpstr>
      <vt:lpstr>PowerPoint Presentation</vt:lpstr>
      <vt:lpstr>Re-evaluating Reported T. rex Peptides</vt:lpstr>
      <vt:lpstr>PowerPoint Presentation</vt:lpstr>
      <vt:lpstr>Evidence from Broad Database Search</vt:lpstr>
      <vt:lpstr>Limits of Evidence and Computation</vt:lpstr>
      <vt:lpstr>PowerPoint Presentation</vt:lpstr>
      <vt:lpstr>Spectral Alignment with Post-Translational Modifications</vt:lpstr>
      <vt:lpstr>From Modifications to Spectral Alignment</vt:lpstr>
      <vt:lpstr>Spectral Alignment as a Longest Path Problem</vt:lpstr>
      <vt:lpstr>PSM Graph for Spectral Alignment</vt:lpstr>
      <vt:lpstr>Spectral Alignment as a Graph Path Problem Modified peptides can be represented as paths in a directed  </vt:lpstr>
      <vt:lpstr>Spectral Alignment Algorithm</vt:lpstr>
      <vt:lpstr>PowerPoint Presentation</vt:lpstr>
      <vt:lpstr>From Probability to Spectral Vectors</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Whas T.rex just a big chicken computational proteomics</dc:title>
  <dc:creator>arsis-pc</dc:creator>
  <cp:lastModifiedBy>arsis-pc</cp:lastModifiedBy>
  <cp:revision>33</cp:revision>
  <dcterms:modified xsi:type="dcterms:W3CDTF">2025-12-25T18:46:05Z</dcterms:modified>
</cp:coreProperties>
</file>